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334" r:id="rId3"/>
    <p:sldId id="258" r:id="rId4"/>
    <p:sldId id="360" r:id="rId5"/>
    <p:sldId id="308" r:id="rId6"/>
    <p:sldId id="307" r:id="rId7"/>
    <p:sldId id="309" r:id="rId8"/>
    <p:sldId id="312" r:id="rId9"/>
    <p:sldId id="356" r:id="rId10"/>
    <p:sldId id="285" r:id="rId11"/>
    <p:sldId id="318" r:id="rId12"/>
    <p:sldId id="315" r:id="rId13"/>
    <p:sldId id="317" r:id="rId14"/>
    <p:sldId id="316" r:id="rId15"/>
    <p:sldId id="361" r:id="rId16"/>
    <p:sldId id="303" r:id="rId17"/>
    <p:sldId id="287" r:id="rId18"/>
    <p:sldId id="337" r:id="rId19"/>
    <p:sldId id="336" r:id="rId20"/>
    <p:sldId id="357" r:id="rId21"/>
    <p:sldId id="296" r:id="rId22"/>
    <p:sldId id="298" r:id="rId23"/>
    <p:sldId id="350" r:id="rId24"/>
    <p:sldId id="358" r:id="rId25"/>
    <p:sldId id="314" r:id="rId26"/>
    <p:sldId id="359" r:id="rId27"/>
    <p:sldId id="302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A99F"/>
    <a:srgbClr val="B52A34"/>
    <a:srgbClr val="95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762"/>
  </p:normalViewPr>
  <p:slideViewPr>
    <p:cSldViewPr>
      <p:cViewPr varScale="1">
        <p:scale>
          <a:sx n="121" d="100"/>
          <a:sy n="121" d="100"/>
        </p:scale>
        <p:origin x="1552" y="176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-105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103" d="100"/>
          <a:sy n="103" d="100"/>
        </p:scale>
        <p:origin x="383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A23F6-DC21-4847-AB3D-39FD2A700D84}" type="datetimeFigureOut">
              <a:rPr kumimoji="1" lang="ko-Kore-KR" altLang="en-US" smtClean="0"/>
              <a:t>2023. 6. 4.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D78A5-54EA-264F-BCE0-A3D638B2C3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2849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D78A5-54EA-264F-BCE0-A3D638B2C377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5192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6617FD-1D76-3491-62DD-0C0ECC5E0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A32C0F-82CF-F9BD-C1FA-26B9BDFA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7CB33F-A279-70E5-EF25-6351D894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Straight Connector 2">
            <a:extLst>
              <a:ext uri="{FF2B5EF4-FFF2-40B4-BE49-F238E27FC236}">
                <a16:creationId xmlns:a16="http://schemas.microsoft.com/office/drawing/2014/main" id="{C18388CB-C3F4-7A43-4D13-0DAAFD5F7073}"/>
              </a:ext>
            </a:extLst>
          </p:cNvPr>
          <p:cNvCxnSpPr/>
          <p:nvPr userDrawn="1"/>
        </p:nvCxnSpPr>
        <p:spPr>
          <a:xfrm>
            <a:off x="492060" y="791501"/>
            <a:ext cx="815989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3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BE458-7044-ECA2-0715-E7FE3CFA6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FC1172-CF45-029C-6EF6-BCA57E07FB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7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578" indent="0">
              <a:buNone/>
              <a:defRPr sz="2100"/>
            </a:lvl2pPr>
            <a:lvl3pPr marL="685188" indent="0">
              <a:buNone/>
              <a:defRPr sz="1800"/>
            </a:lvl3pPr>
            <a:lvl4pPr marL="1027782" indent="0">
              <a:buNone/>
              <a:defRPr sz="1500"/>
            </a:lvl4pPr>
            <a:lvl5pPr marL="1370376" indent="0">
              <a:buNone/>
              <a:defRPr sz="1500"/>
            </a:lvl5pPr>
            <a:lvl6pPr marL="1712987" indent="0">
              <a:buNone/>
              <a:defRPr sz="1500"/>
            </a:lvl6pPr>
            <a:lvl7pPr marL="2055563" indent="0">
              <a:buNone/>
              <a:defRPr sz="1500"/>
            </a:lvl7pPr>
            <a:lvl8pPr marL="2398140" indent="0">
              <a:buNone/>
              <a:defRPr sz="1500"/>
            </a:lvl8pPr>
            <a:lvl9pPr marL="2740718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2DE630-A2E8-8947-2AB4-5B4629CC8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2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578" indent="0">
              <a:buNone/>
              <a:defRPr sz="1100"/>
            </a:lvl2pPr>
            <a:lvl3pPr marL="685188" indent="0">
              <a:buNone/>
              <a:defRPr sz="900"/>
            </a:lvl3pPr>
            <a:lvl4pPr marL="1027782" indent="0">
              <a:buNone/>
              <a:defRPr sz="800"/>
            </a:lvl4pPr>
            <a:lvl5pPr marL="1370376" indent="0">
              <a:buNone/>
              <a:defRPr sz="800"/>
            </a:lvl5pPr>
            <a:lvl6pPr marL="1712987" indent="0">
              <a:buNone/>
              <a:defRPr sz="800"/>
            </a:lvl6pPr>
            <a:lvl7pPr marL="2055563" indent="0">
              <a:buNone/>
              <a:defRPr sz="800"/>
            </a:lvl7pPr>
            <a:lvl8pPr marL="2398140" indent="0">
              <a:buNone/>
              <a:defRPr sz="800"/>
            </a:lvl8pPr>
            <a:lvl9pPr marL="2740718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90858D-2156-7F4D-28E4-B0A71E0B1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DAAEA5-09D1-8ECB-3F7A-C41F7F6BC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5704A8-F9D5-84E4-A556-E85EA859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31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74712-2925-7D43-EB1E-2107FEC87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473F69-0EAE-45B0-CD9D-072D179C5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FBF80B-6C3E-3578-DF9F-D81351EDC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0C8F03-A600-8126-C2C1-4590CCA27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C6AD29-838E-BB8C-93F4-B3C7607F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673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0AA436-BDAA-5A25-219D-7FABEBD87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4"/>
            <a:ext cx="1971675" cy="5811839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109FED-F2CB-7024-7E4A-4E6D08D81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3" y="365124"/>
            <a:ext cx="5800725" cy="581183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05476-C8BE-8E4F-E090-E7427A1A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59BA95-8DEB-1C05-8DB0-E3C49719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56A79-95A1-02D0-70A1-108F15C4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7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4C3070-AEFA-7012-1EDD-C456EFE8FE55}"/>
              </a:ext>
            </a:extLst>
          </p:cNvPr>
          <p:cNvSpPr txBox="1"/>
          <p:nvPr userDrawn="1"/>
        </p:nvSpPr>
        <p:spPr>
          <a:xfrm>
            <a:off x="523281" y="412421"/>
            <a:ext cx="15124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03.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핵심 아이디어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68A50A-3A5C-EA3D-7174-0FBDF2DEE760}"/>
              </a:ext>
            </a:extLst>
          </p:cNvPr>
          <p:cNvCxnSpPr/>
          <p:nvPr userDrawn="1"/>
        </p:nvCxnSpPr>
        <p:spPr>
          <a:xfrm>
            <a:off x="492060" y="791501"/>
            <a:ext cx="815989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5B0CA88-56FD-AC56-8AC7-7361A45AACCA}"/>
              </a:ext>
            </a:extLst>
          </p:cNvPr>
          <p:cNvSpPr txBox="1"/>
          <p:nvPr userDrawn="1"/>
        </p:nvSpPr>
        <p:spPr>
          <a:xfrm>
            <a:off x="3453294" y="412421"/>
            <a:ext cx="515115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취약점 진단문제 풀기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&gt;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학습자 이해도 평가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 &gt;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대화형 문제학습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95F064-B308-AB75-A9C0-8D6E89C0F4A4}"/>
              </a:ext>
            </a:extLst>
          </p:cNvPr>
          <p:cNvSpPr txBox="1"/>
          <p:nvPr userDrawn="1"/>
        </p:nvSpPr>
        <p:spPr>
          <a:xfrm>
            <a:off x="523281" y="1052736"/>
            <a:ext cx="16842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494"/>
            <a:r>
              <a:rPr lang="ko-KR" altLang="en-US" sz="20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B42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메타데이터 구축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40EA80-EC21-E259-E4DC-3686C3C2CBE8}"/>
              </a:ext>
            </a:extLst>
          </p:cNvPr>
          <p:cNvGrpSpPr/>
          <p:nvPr userDrawn="1"/>
        </p:nvGrpSpPr>
        <p:grpSpPr>
          <a:xfrm>
            <a:off x="591928" y="2060848"/>
            <a:ext cx="7960144" cy="3891316"/>
            <a:chOff x="691807" y="1880828"/>
            <a:chExt cx="7960144" cy="4071336"/>
          </a:xfrm>
        </p:grpSpPr>
        <p:sp>
          <p:nvSpPr>
            <p:cNvPr id="18" name="사각형: 둥근 모서리 156">
              <a:extLst>
                <a:ext uri="{FF2B5EF4-FFF2-40B4-BE49-F238E27FC236}">
                  <a16:creationId xmlns:a16="http://schemas.microsoft.com/office/drawing/2014/main" id="{BA60246A-EF37-F4FB-8EA1-B51F3B8BC440}"/>
                </a:ext>
              </a:extLst>
            </p:cNvPr>
            <p:cNvSpPr/>
            <p:nvPr/>
          </p:nvSpPr>
          <p:spPr>
            <a:xfrm>
              <a:off x="691807" y="1880828"/>
              <a:ext cx="2392535" cy="4071336"/>
            </a:xfrm>
            <a:prstGeom prst="roundRect">
              <a:avLst>
                <a:gd name="adj" fmla="val 6891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7" tIns="34289" rIns="68567" bIns="34289" rtlCol="0" anchor="ctr"/>
            <a:lstStyle/>
            <a:p>
              <a:pPr algn="ctr" defTabSz="685494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56">
              <a:extLst>
                <a:ext uri="{FF2B5EF4-FFF2-40B4-BE49-F238E27FC236}">
                  <a16:creationId xmlns:a16="http://schemas.microsoft.com/office/drawing/2014/main" id="{D26E2A9C-C5C1-1639-9FD5-B31DE99051A7}"/>
                </a:ext>
              </a:extLst>
            </p:cNvPr>
            <p:cNvSpPr/>
            <p:nvPr/>
          </p:nvSpPr>
          <p:spPr>
            <a:xfrm>
              <a:off x="3475611" y="1880828"/>
              <a:ext cx="2392535" cy="4071336"/>
            </a:xfrm>
            <a:prstGeom prst="roundRect">
              <a:avLst>
                <a:gd name="adj" fmla="val 6891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7" tIns="34289" rIns="68567" bIns="34289" rtlCol="0" anchor="ctr"/>
            <a:lstStyle/>
            <a:p>
              <a:pPr algn="ctr" defTabSz="685494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20" name="사각형: 둥근 모서리 156">
              <a:extLst>
                <a:ext uri="{FF2B5EF4-FFF2-40B4-BE49-F238E27FC236}">
                  <a16:creationId xmlns:a16="http://schemas.microsoft.com/office/drawing/2014/main" id="{0D8E98F5-879F-1F37-BEC1-2C27ECC0C86C}"/>
                </a:ext>
              </a:extLst>
            </p:cNvPr>
            <p:cNvSpPr/>
            <p:nvPr/>
          </p:nvSpPr>
          <p:spPr>
            <a:xfrm>
              <a:off x="6259416" y="1880828"/>
              <a:ext cx="2392535" cy="4071336"/>
            </a:xfrm>
            <a:prstGeom prst="roundRect">
              <a:avLst>
                <a:gd name="adj" fmla="val 6891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7" tIns="34289" rIns="68567" bIns="34289" rtlCol="0" anchor="ctr"/>
            <a:lstStyle/>
            <a:p>
              <a:pPr algn="ctr" defTabSz="685494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38218B2-FBAE-8BE5-9934-E268437704A8}"/>
              </a:ext>
            </a:extLst>
          </p:cNvPr>
          <p:cNvSpPr txBox="1"/>
          <p:nvPr userDrawn="1"/>
        </p:nvSpPr>
        <p:spPr>
          <a:xfrm>
            <a:off x="815339" y="4971335"/>
            <a:ext cx="1945725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630"/>
            <a:r>
              <a:rPr lang="en-US" altLang="ko-KR" sz="125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2015 </a:t>
            </a:r>
            <a:r>
              <a:rPr lang="ko-KR" altLang="en-US" sz="125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개정 교육과정에 기반한</a:t>
            </a:r>
            <a:endParaRPr lang="en-US" altLang="ko-KR" sz="1250" spc="-60" dirty="0">
              <a:ln>
                <a:solidFill>
                  <a:srgbClr val="B42A3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defTabSz="685630"/>
            <a:r>
              <a:rPr lang="en-US" altLang="ko-KR" sz="125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Knowledge based </a:t>
            </a:r>
            <a:r>
              <a:rPr lang="ko-KR" altLang="en-US" sz="125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D9E515-E3C4-5AC7-629E-6BB5037B7629}"/>
              </a:ext>
            </a:extLst>
          </p:cNvPr>
          <p:cNvSpPr txBox="1"/>
          <p:nvPr userDrawn="1"/>
        </p:nvSpPr>
        <p:spPr>
          <a:xfrm>
            <a:off x="3599140" y="4971335"/>
            <a:ext cx="19457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630"/>
            <a:r>
              <a:rPr lang="ko-KR" altLang="en-US" sz="14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구축데이터 기반 문제 추출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DD45E6-2224-37B5-65DF-577DDD6714AC}"/>
              </a:ext>
            </a:extLst>
          </p:cNvPr>
          <p:cNvSpPr txBox="1"/>
          <p:nvPr userDrawn="1"/>
        </p:nvSpPr>
        <p:spPr>
          <a:xfrm>
            <a:off x="6486656" y="4971335"/>
            <a:ext cx="173829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630"/>
            <a:r>
              <a:rPr lang="ko-KR" altLang="en-US" sz="14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유형과 난이도를 고려한</a:t>
            </a:r>
            <a:endParaRPr lang="en-US" altLang="ko-KR" sz="1400" spc="-60" dirty="0">
              <a:ln>
                <a:solidFill>
                  <a:srgbClr val="B42A3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defTabSz="685630"/>
            <a:r>
              <a:rPr lang="ko-KR" altLang="en-US" sz="14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문제은행 구축</a:t>
            </a:r>
          </a:p>
        </p:txBody>
      </p:sp>
      <p:pic>
        <p:nvPicPr>
          <p:cNvPr id="24" name="Picture 4" descr="https://lh3.googleusercontent.com/Z4bb9EmRinYIokcC3EEO05WF7s3GGkWFbJ3WXSoTxc5NAkLY5YjnG8NAkjQcWPVYNQVqW64Ob-hITm2j0DJSQ7CEEhrmMMluxg9frzdDrPvtNm3yTFv8cd3C0tEemnX7txl8S37V5-l3i-v-eFFJ4zNIRQ=s2048">
            <a:extLst>
              <a:ext uri="{FF2B5EF4-FFF2-40B4-BE49-F238E27FC236}">
                <a16:creationId xmlns:a16="http://schemas.microsoft.com/office/drawing/2014/main" id="{6C0D7787-E833-9F05-0ED8-2B5F748FDD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010" y="2891035"/>
            <a:ext cx="1379978" cy="137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lh6.googleusercontent.com/IVtSBddhJHRmosgS6JogMbUdHQ7H4GeWOT9Nk2yeeQQY2bakPO91k2SuGS1Z5JNuQc5OE1eHLJ1a3WdCShGFYkB4sGYf5Hi8lxhu5NuQuX3FFDMGNK-33h2wpt_-_S0low3lZQa1sPUaz9aQBk_Cf6G-wA=s2048">
            <a:extLst>
              <a:ext uri="{FF2B5EF4-FFF2-40B4-BE49-F238E27FC236}">
                <a16:creationId xmlns:a16="http://schemas.microsoft.com/office/drawing/2014/main" id="{2BF77AD0-18C1-2A46-AD72-1774572E0F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923" y="2891035"/>
            <a:ext cx="1474069" cy="147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https://lh3.googleusercontent.com/wTDr2onSMn_XbRGQV2n0BqmEg-PnxH9jSqxUlIGpaqM3wS8M3fBW0Amk6hh4yYvVfFjc-XAQW4LUCzFBbziNEJ452tQIfCqFULWrrhjMFyeVq0AVQ4_G0n2q8k2qbX5vNhNyoV9r79jyyCu0I61qzdQ_Rg=s2048">
            <a:extLst>
              <a:ext uri="{FF2B5EF4-FFF2-40B4-BE49-F238E27FC236}">
                <a16:creationId xmlns:a16="http://schemas.microsoft.com/office/drawing/2014/main" id="{2022E274-3637-2D89-3E34-2EAC163914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05" y="2891035"/>
            <a:ext cx="1379979" cy="137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5">
            <a:extLst>
              <a:ext uri="{FF2B5EF4-FFF2-40B4-BE49-F238E27FC236}">
                <a16:creationId xmlns:a16="http://schemas.microsoft.com/office/drawing/2014/main" id="{4A42D34C-99A0-F308-FACD-701F76530846}"/>
              </a:ext>
            </a:extLst>
          </p:cNvPr>
          <p:cNvSpPr/>
          <p:nvPr userDrawn="1"/>
        </p:nvSpPr>
        <p:spPr>
          <a:xfrm>
            <a:off x="523280" y="1425476"/>
            <a:ext cx="81286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273" latinLnBrk="0"/>
            <a:r>
              <a:rPr lang="ko-KR" altLang="en-US" sz="16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</a:rPr>
              <a:t>교육과정에 기반한 문제은행을 구축하여 유형당 </a:t>
            </a:r>
            <a:r>
              <a:rPr lang="en-US" altLang="ko-KR" sz="16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</a:rPr>
              <a:t>n</a:t>
            </a:r>
            <a:r>
              <a:rPr lang="ko-KR" altLang="en-US" sz="16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</a:rPr>
              <a:t>개의 문제 제공</a:t>
            </a:r>
            <a:endParaRPr lang="en-US" altLang="ko-KR" sz="1600" spc="-60" dirty="0">
              <a:ln>
                <a:solidFill>
                  <a:srgbClr val="B42A34">
                    <a:shade val="50000"/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2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DB296-FB64-2791-53BF-3AADAC5D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43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A5D1D4-0ED1-ED60-07F6-CAC1FFA41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5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1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778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03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298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556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81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07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A1F5ED-807E-9724-0912-0BF721A66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7BDD49-5091-D165-D2C1-F3D3D6950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220F83-47C1-8F68-5C01-B816DB29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661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02081-4E22-EC64-195E-11A346EA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8691D1-7AEA-4530-A42C-136098309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4"/>
            <a:ext cx="388620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1EF347-B37F-A018-8F38-3BB19A7DA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4"/>
            <a:ext cx="388620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A8ECCD-0D53-2506-788C-69BD327FF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05A07-CD96-C78C-B874-B334C664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615FA2-58F4-FB2E-179B-989E02680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676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7F0D5-5B93-82D4-A498-BC4C2F39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2B583A-C24D-1678-2D4C-5F0254ECD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578" indent="0">
              <a:buNone/>
              <a:defRPr sz="1500" b="1"/>
            </a:lvl2pPr>
            <a:lvl3pPr marL="685188" indent="0">
              <a:buNone/>
              <a:defRPr sz="1400" b="1"/>
            </a:lvl3pPr>
            <a:lvl4pPr marL="1027782" indent="0">
              <a:buNone/>
              <a:defRPr sz="1200" b="1"/>
            </a:lvl4pPr>
            <a:lvl5pPr marL="1370376" indent="0">
              <a:buNone/>
              <a:defRPr sz="1200" b="1"/>
            </a:lvl5pPr>
            <a:lvl6pPr marL="1712987" indent="0">
              <a:buNone/>
              <a:defRPr sz="1200" b="1"/>
            </a:lvl6pPr>
            <a:lvl7pPr marL="2055563" indent="0">
              <a:buNone/>
              <a:defRPr sz="1200" b="1"/>
            </a:lvl7pPr>
            <a:lvl8pPr marL="2398140" indent="0">
              <a:buNone/>
              <a:defRPr sz="1200" b="1"/>
            </a:lvl8pPr>
            <a:lvl9pPr marL="2740718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524CBA-C45C-5801-C11F-8919CA56A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B512C7-84BD-1EAA-85A2-EA796E44BD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7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578" indent="0">
              <a:buNone/>
              <a:defRPr sz="1500" b="1"/>
            </a:lvl2pPr>
            <a:lvl3pPr marL="685188" indent="0">
              <a:buNone/>
              <a:defRPr sz="1400" b="1"/>
            </a:lvl3pPr>
            <a:lvl4pPr marL="1027782" indent="0">
              <a:buNone/>
              <a:defRPr sz="1200" b="1"/>
            </a:lvl4pPr>
            <a:lvl5pPr marL="1370376" indent="0">
              <a:buNone/>
              <a:defRPr sz="1200" b="1"/>
            </a:lvl5pPr>
            <a:lvl6pPr marL="1712987" indent="0">
              <a:buNone/>
              <a:defRPr sz="1200" b="1"/>
            </a:lvl6pPr>
            <a:lvl7pPr marL="2055563" indent="0">
              <a:buNone/>
              <a:defRPr sz="1200" b="1"/>
            </a:lvl7pPr>
            <a:lvl8pPr marL="2398140" indent="0">
              <a:buNone/>
              <a:defRPr sz="1200" b="1"/>
            </a:lvl8pPr>
            <a:lvl9pPr marL="2740718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F0901F-BBDE-FBEB-DCF0-E2E283982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7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13173A-4DA0-4AE3-C33F-9E72C494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61A62A-C5FD-2077-E444-B37209B32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5819F4-FC82-6BE2-E9A4-AA22AF23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054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6F755-2F3F-9666-5E24-40296F51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9E29B2-B9B4-E0AD-6D4D-0C7EDA759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941D44-D012-AEE0-7518-34E4F249D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9E7D3B-E916-36E5-E384-FF71CC3C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845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30D136-755E-6AE6-329B-E3EE32C1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82805C-3FF8-44AD-3293-114DB15D6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6146D1-B4C4-FFBB-8531-20B7B740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59" userDrawn="1">
          <p15:clr>
            <a:srgbClr val="FBAE40"/>
          </p15:clr>
        </p15:guide>
        <p15:guide id="3" pos="438" userDrawn="1">
          <p15:clr>
            <a:srgbClr val="FBAE40"/>
          </p15:clr>
        </p15:guide>
        <p15:guide id="4" pos="7242" userDrawn="1">
          <p15:clr>
            <a:srgbClr val="FBAE40"/>
          </p15:clr>
        </p15:guide>
        <p15:guide id="5" orient="horz" pos="3974" userDrawn="1">
          <p15:clr>
            <a:srgbClr val="FBAE40"/>
          </p15:clr>
        </p15:guide>
        <p15:guide id="6" orient="horz" pos="799" userDrawn="1">
          <p15:clr>
            <a:srgbClr val="FBAE40"/>
          </p15:clr>
        </p15:guide>
        <p15:guide id="7" orient="horz" pos="34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30D136-755E-6AE6-329B-E3EE32C1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82805C-3FF8-44AD-3293-114DB15D6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6146D1-B4C4-FFBB-8531-20B7B740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45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59" userDrawn="1">
          <p15:clr>
            <a:srgbClr val="FBAE40"/>
          </p15:clr>
        </p15:guide>
        <p15:guide id="3" pos="438" userDrawn="1">
          <p15:clr>
            <a:srgbClr val="FBAE40"/>
          </p15:clr>
        </p15:guide>
        <p15:guide id="4" pos="7242" userDrawn="1">
          <p15:clr>
            <a:srgbClr val="FBAE40"/>
          </p15:clr>
        </p15:guide>
        <p15:guide id="5" orient="horz" pos="3974" userDrawn="1">
          <p15:clr>
            <a:srgbClr val="FBAE40"/>
          </p15:clr>
        </p15:guide>
        <p15:guide id="6" orient="horz" pos="799" userDrawn="1">
          <p15:clr>
            <a:srgbClr val="FBAE40"/>
          </p15:clr>
        </p15:guide>
        <p15:guide id="7" orient="horz" pos="34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118EC-612B-BCA9-1CA3-55EDBDA81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F189D1-4B15-E92D-61C0-CF4867806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7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69519E-C862-404B-9E68-C9AB2FDAD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2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578" indent="0">
              <a:buNone/>
              <a:defRPr sz="1100"/>
            </a:lvl2pPr>
            <a:lvl3pPr marL="685188" indent="0">
              <a:buNone/>
              <a:defRPr sz="900"/>
            </a:lvl3pPr>
            <a:lvl4pPr marL="1027782" indent="0">
              <a:buNone/>
              <a:defRPr sz="800"/>
            </a:lvl4pPr>
            <a:lvl5pPr marL="1370376" indent="0">
              <a:buNone/>
              <a:defRPr sz="800"/>
            </a:lvl5pPr>
            <a:lvl6pPr marL="1712987" indent="0">
              <a:buNone/>
              <a:defRPr sz="800"/>
            </a:lvl6pPr>
            <a:lvl7pPr marL="2055563" indent="0">
              <a:buNone/>
              <a:defRPr sz="800"/>
            </a:lvl7pPr>
            <a:lvl8pPr marL="2398140" indent="0">
              <a:buNone/>
              <a:defRPr sz="800"/>
            </a:lvl8pPr>
            <a:lvl9pPr marL="2740718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5CE46F-130A-4CB8-6EB1-AF409F4C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214791-23C3-6A19-0529-F50418329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C3B2E7-8103-CE4A-8E85-E9807224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627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F7A2F-ED45-9FA9-2B69-EE7C1D02A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4"/>
            <a:ext cx="7886700" cy="4351339"/>
          </a:xfrm>
          <a:prstGeom prst="rect">
            <a:avLst/>
          </a:prstGeom>
        </p:spPr>
        <p:txBody>
          <a:bodyPr vert="horz" lIns="68526" tIns="34289" rIns="68526" bIns="34289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7C2372-38F1-424C-98A2-014CDDE30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68526" tIns="34289" rIns="68526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188"/>
            <a:fld id="{45BCE7DA-1FBD-4388-B4EF-E67FB522A41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188"/>
              <a:t>2023. 6. 4.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451C2C-B605-210C-98E3-D17CE7B5E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68526" tIns="34289" rIns="68526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188"/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DCV LAB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EFCB33-3947-85B6-D7F6-A8D2CD5E0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68526" tIns="34289" rIns="68526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188"/>
            <a:fld id="{D5DF8F35-4545-45D7-ADC1-5AAD45E7B8C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188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그림 9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B5812020-4ADA-448D-B31D-1D28A87BAAE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744" y="6176963"/>
            <a:ext cx="824742" cy="681037"/>
          </a:xfrm>
          <a:prstGeom prst="rect">
            <a:avLst/>
          </a:prstGeom>
        </p:spPr>
      </p:pic>
      <p:pic>
        <p:nvPicPr>
          <p:cNvPr id="2" name="그림 1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562AFDC7-44B5-FDE1-04EE-F91A8E1752C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duotone>
              <a:prstClr val="black"/>
              <a:srgbClr val="B52A34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6795"/>
            <a:ext cx="620241" cy="2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01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188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306" indent="-171306" algn="l" defTabSz="685188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3917" indent="-171306" algn="l" defTabSz="68518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6493" indent="-171306" algn="l" defTabSz="68518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070" indent="-171306" algn="l" defTabSz="68518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648" indent="-171306" algn="l" defTabSz="68518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4258" indent="-171306" algn="l" defTabSz="68518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6852" indent="-171306" algn="l" defTabSz="68518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9446" indent="-171306" algn="l" defTabSz="68518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2057" indent="-171306" algn="l" defTabSz="68518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188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578" algn="l" defTabSz="685188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188" algn="l" defTabSz="685188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782" algn="l" defTabSz="685188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376" algn="l" defTabSz="685188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2987" algn="l" defTabSz="685188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5563" algn="l" defTabSz="685188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8140" algn="l" defTabSz="685188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0718" algn="l" defTabSz="685188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0FD3D21-5754-4946-A008-E5A528987B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000"/>
          <a:stretch/>
        </p:blipFill>
        <p:spPr>
          <a:xfrm>
            <a:off x="-36511" y="-27384"/>
            <a:ext cx="9180512" cy="688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15848D-93C9-4D7A-9A2D-351D92CA7536}"/>
              </a:ext>
            </a:extLst>
          </p:cNvPr>
          <p:cNvSpPr txBox="1"/>
          <p:nvPr/>
        </p:nvSpPr>
        <p:spPr>
          <a:xfrm>
            <a:off x="1162174" y="3443138"/>
            <a:ext cx="688489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171"/>
            <a:r>
              <a:rPr lang="en-US" altLang="ko-KR" sz="5400" b="1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B42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1-Shot-Customization</a:t>
            </a:r>
            <a:endParaRPr lang="en-US" altLang="ko-KR" sz="5400" b="1" spc="-113" dirty="0">
              <a:ln>
                <a:solidFill>
                  <a:srgbClr val="B42A34">
                    <a:shade val="50000"/>
                    <a:alpha val="0"/>
                  </a:srgb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13F19-BEBA-472E-8553-B4A193DEEB40}"/>
              </a:ext>
            </a:extLst>
          </p:cNvPr>
          <p:cNvSpPr txBox="1"/>
          <p:nvPr/>
        </p:nvSpPr>
        <p:spPr>
          <a:xfrm>
            <a:off x="2230956" y="5157192"/>
            <a:ext cx="47473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171"/>
            <a:r>
              <a:rPr lang="en-US" altLang="ko-KR" b="1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</a:rPr>
              <a:t>Team DCVS</a:t>
            </a:r>
          </a:p>
        </p:txBody>
      </p:sp>
    </p:spTree>
    <p:extLst>
      <p:ext uri="{BB962C8B-B14F-4D97-AF65-F5344CB8AC3E}">
        <p14:creationId xmlns:p14="http://schemas.microsoft.com/office/powerpoint/2010/main" val="2479242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23281" y="412421"/>
            <a:ext cx="110389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02.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프로세스</a:t>
            </a: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E038CF5-712D-CF53-E156-98C96EDA5D18}"/>
              </a:ext>
            </a:extLst>
          </p:cNvPr>
          <p:cNvCxnSpPr/>
          <p:nvPr/>
        </p:nvCxnSpPr>
        <p:spPr>
          <a:xfrm>
            <a:off x="492060" y="791501"/>
            <a:ext cx="815989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644533" y="3874092"/>
            <a:ext cx="7854934" cy="491012"/>
            <a:chOff x="523280" y="1275604"/>
            <a:chExt cx="7854934" cy="49101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523280" y="1275605"/>
              <a:ext cx="2196000" cy="49101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데이터베이스</a:t>
              </a: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352747" y="1275605"/>
              <a:ext cx="2196000" cy="49101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모델링</a:t>
              </a: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6182214" y="1275604"/>
              <a:ext cx="2196000" cy="49101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서비스 구현</a:t>
              </a:r>
            </a:p>
          </p:txBody>
        </p:sp>
      </p:grpSp>
      <p:sp>
        <p:nvSpPr>
          <p:cNvPr id="5" name="이등변 삼각형 4"/>
          <p:cNvSpPr/>
          <p:nvPr/>
        </p:nvSpPr>
        <p:spPr>
          <a:xfrm rot="5400000">
            <a:off x="3120982" y="4048162"/>
            <a:ext cx="165732" cy="14287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5400000">
            <a:off x="5928722" y="4048162"/>
            <a:ext cx="165732" cy="14287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4F1A047-B9EA-4B54-AAAC-61495EF33B6A}"/>
              </a:ext>
            </a:extLst>
          </p:cNvPr>
          <p:cNvSpPr/>
          <p:nvPr/>
        </p:nvSpPr>
        <p:spPr>
          <a:xfrm>
            <a:off x="3969464" y="2303916"/>
            <a:ext cx="1204411" cy="12044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494"/>
            <a:endParaRPr lang="ko-KR" altLang="en-US" sz="1400">
              <a:solidFill>
                <a:prstClr val="white"/>
              </a:solidFill>
            </a:endParaRPr>
          </a:p>
        </p:txBody>
      </p:sp>
      <p:grpSp>
        <p:nvGrpSpPr>
          <p:cNvPr id="49" name="그래픽 52">
            <a:extLst>
              <a:ext uri="{FF2B5EF4-FFF2-40B4-BE49-F238E27FC236}">
                <a16:creationId xmlns:a16="http://schemas.microsoft.com/office/drawing/2014/main" id="{A5780075-E8F5-5344-F7D4-73CF0F0E2E6C}"/>
              </a:ext>
            </a:extLst>
          </p:cNvPr>
          <p:cNvGrpSpPr/>
          <p:nvPr/>
        </p:nvGrpSpPr>
        <p:grpSpPr>
          <a:xfrm>
            <a:off x="6979758" y="2823440"/>
            <a:ext cx="200520" cy="63863"/>
            <a:chOff x="9271367" y="3261123"/>
            <a:chExt cx="313780" cy="99935"/>
          </a:xfrm>
          <a:solidFill>
            <a:schemeClr val="bg1">
              <a:lumMod val="95000"/>
            </a:schemeClr>
          </a:solidFill>
        </p:grpSpPr>
        <p:sp>
          <p:nvSpPr>
            <p:cNvPr id="56" name="자유형: 도형 195">
              <a:extLst>
                <a:ext uri="{FF2B5EF4-FFF2-40B4-BE49-F238E27FC236}">
                  <a16:creationId xmlns:a16="http://schemas.microsoft.com/office/drawing/2014/main" id="{ABAC47D9-8764-0C77-37FC-DC11FAE40679}"/>
                </a:ext>
              </a:extLst>
            </p:cNvPr>
            <p:cNvSpPr/>
            <p:nvPr/>
          </p:nvSpPr>
          <p:spPr>
            <a:xfrm>
              <a:off x="9374695" y="3334556"/>
              <a:ext cx="210452" cy="26502"/>
            </a:xfrm>
            <a:custGeom>
              <a:avLst/>
              <a:gdLst>
                <a:gd name="connsiteX0" fmla="*/ 0 w 210452"/>
                <a:gd name="connsiteY0" fmla="*/ 0 h 26502"/>
                <a:gd name="connsiteX1" fmla="*/ 210453 w 210452"/>
                <a:gd name="connsiteY1" fmla="*/ 0 h 26502"/>
                <a:gd name="connsiteX2" fmla="*/ 210453 w 210452"/>
                <a:gd name="connsiteY2" fmla="*/ 26503 h 26502"/>
                <a:gd name="connsiteX3" fmla="*/ 0 w 210452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452" h="26502">
                  <a:moveTo>
                    <a:pt x="0" y="0"/>
                  </a:moveTo>
                  <a:lnTo>
                    <a:pt x="210453" y="0"/>
                  </a:lnTo>
                  <a:lnTo>
                    <a:pt x="210453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94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7" name="자유형: 도형 196">
              <a:extLst>
                <a:ext uri="{FF2B5EF4-FFF2-40B4-BE49-F238E27FC236}">
                  <a16:creationId xmlns:a16="http://schemas.microsoft.com/office/drawing/2014/main" id="{886E1AC3-42D5-8FF9-7DBB-F301381E8697}"/>
                </a:ext>
              </a:extLst>
            </p:cNvPr>
            <p:cNvSpPr/>
            <p:nvPr/>
          </p:nvSpPr>
          <p:spPr>
            <a:xfrm>
              <a:off x="9449824" y="3261123"/>
              <a:ext cx="121986" cy="26502"/>
            </a:xfrm>
            <a:custGeom>
              <a:avLst/>
              <a:gdLst>
                <a:gd name="connsiteX0" fmla="*/ 0 w 121986"/>
                <a:gd name="connsiteY0" fmla="*/ 0 h 26502"/>
                <a:gd name="connsiteX1" fmla="*/ 121986 w 121986"/>
                <a:gd name="connsiteY1" fmla="*/ 0 h 26502"/>
                <a:gd name="connsiteX2" fmla="*/ 121986 w 121986"/>
                <a:gd name="connsiteY2" fmla="*/ 26503 h 26502"/>
                <a:gd name="connsiteX3" fmla="*/ 0 w 121986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86" h="26502">
                  <a:moveTo>
                    <a:pt x="0" y="0"/>
                  </a:moveTo>
                  <a:lnTo>
                    <a:pt x="121986" y="0"/>
                  </a:lnTo>
                  <a:lnTo>
                    <a:pt x="121986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94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61" name="자유형: 도형 197">
              <a:extLst>
                <a:ext uri="{FF2B5EF4-FFF2-40B4-BE49-F238E27FC236}">
                  <a16:creationId xmlns:a16="http://schemas.microsoft.com/office/drawing/2014/main" id="{940A487C-1C0D-FBF6-18BC-942B54E0134F}"/>
                </a:ext>
              </a:extLst>
            </p:cNvPr>
            <p:cNvSpPr/>
            <p:nvPr/>
          </p:nvSpPr>
          <p:spPr>
            <a:xfrm>
              <a:off x="9346516" y="3261123"/>
              <a:ext cx="65733" cy="26502"/>
            </a:xfrm>
            <a:custGeom>
              <a:avLst/>
              <a:gdLst>
                <a:gd name="connsiteX0" fmla="*/ 0 w 65733"/>
                <a:gd name="connsiteY0" fmla="*/ 0 h 26502"/>
                <a:gd name="connsiteX1" fmla="*/ 65734 w 65733"/>
                <a:gd name="connsiteY1" fmla="*/ 0 h 26502"/>
                <a:gd name="connsiteX2" fmla="*/ 65734 w 65733"/>
                <a:gd name="connsiteY2" fmla="*/ 26503 h 26502"/>
                <a:gd name="connsiteX3" fmla="*/ 0 w 65733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33" h="26502">
                  <a:moveTo>
                    <a:pt x="0" y="0"/>
                  </a:moveTo>
                  <a:lnTo>
                    <a:pt x="65734" y="0"/>
                  </a:lnTo>
                  <a:lnTo>
                    <a:pt x="65734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94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62" name="자유형: 도형 198">
              <a:extLst>
                <a:ext uri="{FF2B5EF4-FFF2-40B4-BE49-F238E27FC236}">
                  <a16:creationId xmlns:a16="http://schemas.microsoft.com/office/drawing/2014/main" id="{87675C18-5C85-D830-9681-72BA6AC5DA80}"/>
                </a:ext>
              </a:extLst>
            </p:cNvPr>
            <p:cNvSpPr/>
            <p:nvPr/>
          </p:nvSpPr>
          <p:spPr>
            <a:xfrm>
              <a:off x="9271367" y="3334556"/>
              <a:ext cx="65753" cy="26502"/>
            </a:xfrm>
            <a:custGeom>
              <a:avLst/>
              <a:gdLst>
                <a:gd name="connsiteX0" fmla="*/ 0 w 65753"/>
                <a:gd name="connsiteY0" fmla="*/ 0 h 26502"/>
                <a:gd name="connsiteX1" fmla="*/ 65754 w 65753"/>
                <a:gd name="connsiteY1" fmla="*/ 0 h 26502"/>
                <a:gd name="connsiteX2" fmla="*/ 65754 w 65753"/>
                <a:gd name="connsiteY2" fmla="*/ 26503 h 26502"/>
                <a:gd name="connsiteX3" fmla="*/ 0 w 65753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53" h="26502">
                  <a:moveTo>
                    <a:pt x="0" y="0"/>
                  </a:moveTo>
                  <a:lnTo>
                    <a:pt x="65754" y="0"/>
                  </a:lnTo>
                  <a:lnTo>
                    <a:pt x="65754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94"/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래픽 52">
            <a:extLst>
              <a:ext uri="{FF2B5EF4-FFF2-40B4-BE49-F238E27FC236}">
                <a16:creationId xmlns:a16="http://schemas.microsoft.com/office/drawing/2014/main" id="{7C3F44AB-7B34-181A-424D-594545D35806}"/>
              </a:ext>
            </a:extLst>
          </p:cNvPr>
          <p:cNvGrpSpPr/>
          <p:nvPr/>
        </p:nvGrpSpPr>
        <p:grpSpPr>
          <a:xfrm>
            <a:off x="7252155" y="3064955"/>
            <a:ext cx="200516" cy="63868"/>
            <a:chOff x="9779182" y="3711367"/>
            <a:chExt cx="313774" cy="99942"/>
          </a:xfrm>
          <a:solidFill>
            <a:schemeClr val="bg1">
              <a:lumMod val="95000"/>
            </a:schemeClr>
          </a:solidFill>
        </p:grpSpPr>
        <p:sp>
          <p:nvSpPr>
            <p:cNvPr id="45" name="자유형: 도형 184">
              <a:extLst>
                <a:ext uri="{FF2B5EF4-FFF2-40B4-BE49-F238E27FC236}">
                  <a16:creationId xmlns:a16="http://schemas.microsoft.com/office/drawing/2014/main" id="{DDA9F7DF-D387-43A2-377F-4245330A174F}"/>
                </a:ext>
              </a:extLst>
            </p:cNvPr>
            <p:cNvSpPr/>
            <p:nvPr/>
          </p:nvSpPr>
          <p:spPr>
            <a:xfrm>
              <a:off x="9779182" y="3784807"/>
              <a:ext cx="210465" cy="26502"/>
            </a:xfrm>
            <a:custGeom>
              <a:avLst/>
              <a:gdLst>
                <a:gd name="connsiteX0" fmla="*/ 0 w 210465"/>
                <a:gd name="connsiteY0" fmla="*/ 0 h 26502"/>
                <a:gd name="connsiteX1" fmla="*/ 210466 w 210465"/>
                <a:gd name="connsiteY1" fmla="*/ 0 h 26502"/>
                <a:gd name="connsiteX2" fmla="*/ 210466 w 210465"/>
                <a:gd name="connsiteY2" fmla="*/ 26503 h 26502"/>
                <a:gd name="connsiteX3" fmla="*/ 0 w 210465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465" h="26502">
                  <a:moveTo>
                    <a:pt x="0" y="0"/>
                  </a:moveTo>
                  <a:lnTo>
                    <a:pt x="210466" y="0"/>
                  </a:lnTo>
                  <a:lnTo>
                    <a:pt x="210466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94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46" name="자유형: 도형 185">
              <a:extLst>
                <a:ext uri="{FF2B5EF4-FFF2-40B4-BE49-F238E27FC236}">
                  <a16:creationId xmlns:a16="http://schemas.microsoft.com/office/drawing/2014/main" id="{D884CAB0-31E0-D97F-E87F-51C307B8BED6}"/>
                </a:ext>
              </a:extLst>
            </p:cNvPr>
            <p:cNvSpPr/>
            <p:nvPr/>
          </p:nvSpPr>
          <p:spPr>
            <a:xfrm>
              <a:off x="9792506" y="3711367"/>
              <a:ext cx="121992" cy="26502"/>
            </a:xfrm>
            <a:custGeom>
              <a:avLst/>
              <a:gdLst>
                <a:gd name="connsiteX0" fmla="*/ 0 w 121992"/>
                <a:gd name="connsiteY0" fmla="*/ 0 h 26502"/>
                <a:gd name="connsiteX1" fmla="*/ 121993 w 121992"/>
                <a:gd name="connsiteY1" fmla="*/ 0 h 26502"/>
                <a:gd name="connsiteX2" fmla="*/ 121993 w 121992"/>
                <a:gd name="connsiteY2" fmla="*/ 26503 h 26502"/>
                <a:gd name="connsiteX3" fmla="*/ 0 w 121992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92" h="26502">
                  <a:moveTo>
                    <a:pt x="0" y="0"/>
                  </a:moveTo>
                  <a:lnTo>
                    <a:pt x="121993" y="0"/>
                  </a:lnTo>
                  <a:lnTo>
                    <a:pt x="121993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94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47" name="자유형: 도형 186">
              <a:extLst>
                <a:ext uri="{FF2B5EF4-FFF2-40B4-BE49-F238E27FC236}">
                  <a16:creationId xmlns:a16="http://schemas.microsoft.com/office/drawing/2014/main" id="{36993DA3-499C-FEDF-59B3-4797DD95EB69}"/>
                </a:ext>
              </a:extLst>
            </p:cNvPr>
            <p:cNvSpPr/>
            <p:nvPr/>
          </p:nvSpPr>
          <p:spPr>
            <a:xfrm>
              <a:off x="9952080" y="3711367"/>
              <a:ext cx="65720" cy="26502"/>
            </a:xfrm>
            <a:custGeom>
              <a:avLst/>
              <a:gdLst>
                <a:gd name="connsiteX0" fmla="*/ 0 w 65720"/>
                <a:gd name="connsiteY0" fmla="*/ 0 h 26502"/>
                <a:gd name="connsiteX1" fmla="*/ 65720 w 65720"/>
                <a:gd name="connsiteY1" fmla="*/ 0 h 26502"/>
                <a:gd name="connsiteX2" fmla="*/ 65720 w 65720"/>
                <a:gd name="connsiteY2" fmla="*/ 26503 h 26502"/>
                <a:gd name="connsiteX3" fmla="*/ 0 w 65720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0" h="26502">
                  <a:moveTo>
                    <a:pt x="0" y="0"/>
                  </a:moveTo>
                  <a:lnTo>
                    <a:pt x="65720" y="0"/>
                  </a:lnTo>
                  <a:lnTo>
                    <a:pt x="65720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94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48" name="자유형: 도형 187">
              <a:extLst>
                <a:ext uri="{FF2B5EF4-FFF2-40B4-BE49-F238E27FC236}">
                  <a16:creationId xmlns:a16="http://schemas.microsoft.com/office/drawing/2014/main" id="{6082BED7-2641-215F-AE03-B160671DDD64}"/>
                </a:ext>
              </a:extLst>
            </p:cNvPr>
            <p:cNvSpPr/>
            <p:nvPr/>
          </p:nvSpPr>
          <p:spPr>
            <a:xfrm>
              <a:off x="10027209" y="3784807"/>
              <a:ext cx="65747" cy="26502"/>
            </a:xfrm>
            <a:custGeom>
              <a:avLst/>
              <a:gdLst>
                <a:gd name="connsiteX0" fmla="*/ 0 w 65747"/>
                <a:gd name="connsiteY0" fmla="*/ 0 h 26502"/>
                <a:gd name="connsiteX1" fmla="*/ 65747 w 65747"/>
                <a:gd name="connsiteY1" fmla="*/ 0 h 26502"/>
                <a:gd name="connsiteX2" fmla="*/ 65747 w 65747"/>
                <a:gd name="connsiteY2" fmla="*/ 26503 h 26502"/>
                <a:gd name="connsiteX3" fmla="*/ 0 w 65747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47" h="26502">
                  <a:moveTo>
                    <a:pt x="0" y="0"/>
                  </a:moveTo>
                  <a:lnTo>
                    <a:pt x="65747" y="0"/>
                  </a:lnTo>
                  <a:lnTo>
                    <a:pt x="65747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94"/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64" name="타원 63">
            <a:extLst>
              <a:ext uri="{FF2B5EF4-FFF2-40B4-BE49-F238E27FC236}">
                <a16:creationId xmlns:a16="http://schemas.microsoft.com/office/drawing/2014/main" id="{F1729A26-D0A3-4542-94E1-55EEE7AEFCEB}"/>
              </a:ext>
            </a:extLst>
          </p:cNvPr>
          <p:cNvSpPr/>
          <p:nvPr/>
        </p:nvSpPr>
        <p:spPr>
          <a:xfrm>
            <a:off x="1196160" y="2303916"/>
            <a:ext cx="1204411" cy="12044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89" rIns="68553" bIns="34289" rtlCol="0" anchor="ctr"/>
          <a:lstStyle/>
          <a:p>
            <a:pPr algn="ctr" defTabSz="685494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4F1A047-B9EA-4B54-AAAC-61495EF33B6A}"/>
              </a:ext>
            </a:extLst>
          </p:cNvPr>
          <p:cNvSpPr/>
          <p:nvPr/>
        </p:nvSpPr>
        <p:spPr>
          <a:xfrm>
            <a:off x="6789216" y="2303916"/>
            <a:ext cx="1204411" cy="12044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494"/>
            <a:endParaRPr lang="ko-KR" altLang="en-US" sz="1400">
              <a:solidFill>
                <a:prstClr val="white"/>
              </a:solidFill>
            </a:endParaRPr>
          </a:p>
        </p:txBody>
      </p:sp>
      <p:pic>
        <p:nvPicPr>
          <p:cNvPr id="2050" name="Picture 2" descr="C:\Users\Chae\Downloads\interactions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568" y="2583621"/>
            <a:ext cx="636148" cy="63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상징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35F53569-6F2C-1EFF-C5F8-9DA389D0F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274" y="2570505"/>
            <a:ext cx="720000" cy="720000"/>
          </a:xfrm>
          <a:prstGeom prst="rect">
            <a:avLst/>
          </a:prstGeom>
        </p:spPr>
      </p:pic>
      <p:pic>
        <p:nvPicPr>
          <p:cNvPr id="1028" name="Picture 4" descr="Deep Learning | Free Artificial Intelligence Courses">
            <a:extLst>
              <a:ext uri="{FF2B5EF4-FFF2-40B4-BE49-F238E27FC236}">
                <a16:creationId xmlns:a16="http://schemas.microsoft.com/office/drawing/2014/main" id="{A1A4902D-6FBC-C91C-D48D-BAB951466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69" y="25497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09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23281" y="412421"/>
            <a:ext cx="10429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02.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프로세스</a:t>
            </a: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E038CF5-712D-CF53-E156-98C96EDA5D18}"/>
              </a:ext>
            </a:extLst>
          </p:cNvPr>
          <p:cNvCxnSpPr/>
          <p:nvPr/>
        </p:nvCxnSpPr>
        <p:spPr>
          <a:xfrm>
            <a:off x="492060" y="791501"/>
            <a:ext cx="815989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23280" y="1052736"/>
            <a:ext cx="440875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494"/>
            <a:r>
              <a:rPr lang="en-US" altLang="ko-KR" sz="2000" b="1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B42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Dataset Build</a:t>
            </a:r>
            <a:r>
              <a:rPr lang="ko-KR" altLang="en-US" sz="2000" b="1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B42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000" b="1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B42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</a:t>
            </a:r>
            <a:endParaRPr lang="ko-KR" altLang="en-US" sz="2000" b="1" spc="-113" dirty="0">
              <a:ln>
                <a:solidFill>
                  <a:srgbClr val="B42A34">
                    <a:shade val="50000"/>
                    <a:alpha val="0"/>
                  </a:srgbClr>
                </a:solidFill>
              </a:ln>
              <a:solidFill>
                <a:srgbClr val="B42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4332481C-D3AC-40ED-8B61-424ABAB4B3A5}"/>
              </a:ext>
            </a:extLst>
          </p:cNvPr>
          <p:cNvSpPr/>
          <p:nvPr/>
        </p:nvSpPr>
        <p:spPr>
          <a:xfrm>
            <a:off x="492049" y="1484784"/>
            <a:ext cx="8128671" cy="5157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1500" b="1" i="0" dirty="0">
                <a:effectLst/>
                <a:latin typeface="+mn-ea"/>
              </a:rPr>
              <a:t>데이터 수집 방법</a:t>
            </a:r>
            <a:r>
              <a:rPr lang="en-US" altLang="ko-KR" sz="1500" b="1" i="0" dirty="0">
                <a:effectLst/>
                <a:latin typeface="+mn-ea"/>
              </a:rPr>
              <a:t>:</a:t>
            </a:r>
          </a:p>
          <a:p>
            <a:pPr lvl="1">
              <a:buFont typeface="+mj-lt"/>
              <a:buAutoNum type="arabicPeriod"/>
            </a:pPr>
            <a:r>
              <a:rPr lang="ko-KR" altLang="en-US" sz="1500" b="0" i="0" dirty="0">
                <a:effectLst/>
                <a:latin typeface="+mn-ea"/>
              </a:rPr>
              <a:t> 인게임에서 직접 캐릭터 </a:t>
            </a:r>
            <a:r>
              <a:rPr lang="ko-KR" altLang="en-US" sz="1500" b="0" i="0" dirty="0" err="1">
                <a:effectLst/>
                <a:latin typeface="+mn-ea"/>
              </a:rPr>
              <a:t>커스터마이징하여</a:t>
            </a:r>
            <a:r>
              <a:rPr lang="ko-KR" altLang="en-US" sz="1500" b="0" i="0" dirty="0">
                <a:effectLst/>
                <a:latin typeface="+mn-ea"/>
              </a:rPr>
              <a:t> 데이터를 수집하며</a:t>
            </a:r>
            <a:r>
              <a:rPr lang="en-US" altLang="ko-KR" sz="1500" b="0" i="0" dirty="0">
                <a:effectLst/>
                <a:latin typeface="+mn-ea"/>
              </a:rPr>
              <a:t>, </a:t>
            </a:r>
            <a:r>
              <a:rPr lang="ko-KR" altLang="en-US" sz="1500" b="0" i="0" dirty="0">
                <a:effectLst/>
                <a:latin typeface="+mn-ea"/>
              </a:rPr>
              <a:t>가능한 한 이 과정을 자동화할 것입니다</a:t>
            </a:r>
            <a:r>
              <a:rPr lang="en-US" altLang="ko-KR" sz="1500" b="0" i="0" dirty="0">
                <a:effectLst/>
                <a:latin typeface="+mn-ea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ko-KR" altLang="en-US" sz="1500" b="0" i="0" dirty="0">
                <a:effectLst/>
                <a:latin typeface="+mn-ea"/>
              </a:rPr>
              <a:t> 추가적인 데이터는 온라인 커뮤니티에서 커스터마이징 파일을 </a:t>
            </a:r>
            <a:r>
              <a:rPr lang="ko-KR" altLang="en-US" sz="1500" dirty="0">
                <a:latin typeface="+mn-ea"/>
              </a:rPr>
              <a:t>수집</a:t>
            </a:r>
            <a:r>
              <a:rPr lang="ko-KR" altLang="en-US" sz="1500" b="0" i="0" dirty="0">
                <a:effectLst/>
                <a:latin typeface="+mn-ea"/>
              </a:rPr>
              <a:t>합니다</a:t>
            </a:r>
            <a:r>
              <a:rPr lang="en-US" altLang="ko-KR" sz="1500" b="0" i="0" dirty="0">
                <a:effectLst/>
                <a:latin typeface="+mn-ea"/>
              </a:rPr>
              <a:t>. </a:t>
            </a:r>
            <a:r>
              <a:rPr lang="ko-KR" altLang="en-US" sz="1500" b="0" i="0" dirty="0">
                <a:effectLst/>
                <a:latin typeface="+mn-ea"/>
              </a:rPr>
              <a:t>이는 다양한 홈페이지</a:t>
            </a:r>
            <a:r>
              <a:rPr lang="en-US" altLang="ko-KR" sz="1500" b="0" i="0" dirty="0">
                <a:effectLst/>
                <a:latin typeface="+mn-ea"/>
              </a:rPr>
              <a:t>, </a:t>
            </a:r>
            <a:r>
              <a:rPr lang="ko-KR" altLang="en-US" sz="1500" b="0" i="0" dirty="0">
                <a:effectLst/>
                <a:latin typeface="+mn-ea"/>
              </a:rPr>
              <a:t>인터넷 커뮤니티</a:t>
            </a:r>
            <a:r>
              <a:rPr lang="en-US" altLang="ko-KR" sz="1500" b="0" i="0" dirty="0">
                <a:effectLst/>
                <a:latin typeface="+mn-ea"/>
              </a:rPr>
              <a:t>, </a:t>
            </a:r>
            <a:r>
              <a:rPr lang="ko-KR" altLang="en-US" sz="1500" b="0" i="0" dirty="0" err="1">
                <a:effectLst/>
                <a:latin typeface="+mn-ea"/>
              </a:rPr>
              <a:t>로스트아크</a:t>
            </a:r>
            <a:r>
              <a:rPr lang="ko-KR" altLang="en-US" sz="1500" b="0" i="0" dirty="0">
                <a:effectLst/>
                <a:latin typeface="+mn-ea"/>
              </a:rPr>
              <a:t> 커스터마이징 공유 채널 등에서 가능합니다</a:t>
            </a:r>
            <a:r>
              <a:rPr lang="en-US" altLang="ko-KR" sz="1500" b="0" i="0" dirty="0">
                <a:effectLst/>
                <a:latin typeface="+mn-ea"/>
              </a:rPr>
              <a:t>.</a:t>
            </a:r>
          </a:p>
          <a:p>
            <a:pPr algn="l"/>
            <a:r>
              <a:rPr lang="ko-KR" altLang="en-US" sz="1500" b="1" i="0" dirty="0">
                <a:effectLst/>
                <a:latin typeface="+mn-ea"/>
              </a:rPr>
              <a:t>이미지 </a:t>
            </a:r>
            <a:r>
              <a:rPr lang="ko-KR" altLang="en-US" sz="1500" b="1" i="0" dirty="0" err="1">
                <a:effectLst/>
                <a:latin typeface="+mn-ea"/>
              </a:rPr>
              <a:t>전처리</a:t>
            </a:r>
            <a:r>
              <a:rPr lang="en-US" altLang="ko-KR" sz="1500" b="1" i="0" dirty="0">
                <a:effectLst/>
                <a:latin typeface="+mn-ea"/>
              </a:rPr>
              <a:t>:</a:t>
            </a:r>
          </a:p>
          <a:p>
            <a:pPr lvl="1">
              <a:buFont typeface="+mj-lt"/>
              <a:buAutoNum type="arabicPeriod"/>
            </a:pPr>
            <a:r>
              <a:rPr lang="en-US" altLang="ko-Kore-KR" sz="1500" b="0" i="0" dirty="0">
                <a:effectLst/>
                <a:latin typeface="+mn-ea"/>
              </a:rPr>
              <a:t> OpenCV</a:t>
            </a:r>
            <a:r>
              <a:rPr lang="ko-KR" altLang="en-US" sz="1500" b="0" i="0" dirty="0">
                <a:effectLst/>
                <a:latin typeface="+mn-ea"/>
              </a:rPr>
              <a:t>의 얼굴 감지 기능을 활용하여 캐릭터 얼굴 영역을 찾습니다</a:t>
            </a:r>
            <a:r>
              <a:rPr lang="en-US" altLang="ko-KR" sz="1500" b="0" i="0" dirty="0">
                <a:effectLst/>
                <a:latin typeface="+mn-ea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ko-KR" altLang="en-US" sz="1500" b="0" i="0" dirty="0">
                <a:effectLst/>
                <a:latin typeface="+mn-ea"/>
              </a:rPr>
              <a:t> 얼굴 정렬을 통해 눈</a:t>
            </a:r>
            <a:r>
              <a:rPr lang="en-US" altLang="ko-KR" sz="1500" b="0" i="0" dirty="0">
                <a:effectLst/>
                <a:latin typeface="+mn-ea"/>
              </a:rPr>
              <a:t>, </a:t>
            </a:r>
            <a:r>
              <a:rPr lang="ko-KR" altLang="en-US" sz="1500" b="0" i="0" dirty="0">
                <a:effectLst/>
                <a:latin typeface="+mn-ea"/>
              </a:rPr>
              <a:t>코 등 얼굴 특징을 찾습니다</a:t>
            </a:r>
            <a:r>
              <a:rPr lang="en-US" altLang="ko-KR" sz="1500" b="0" i="0" dirty="0">
                <a:effectLst/>
                <a:latin typeface="+mn-ea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ko-KR" altLang="en-US" sz="1500" b="0" i="0" dirty="0">
                <a:effectLst/>
                <a:latin typeface="+mn-ea"/>
              </a:rPr>
              <a:t> 이 특징점을 이용해 얼굴 영역을 동일한 형태와 크기로 </a:t>
            </a:r>
            <a:r>
              <a:rPr lang="ko-KR" altLang="en-US" sz="1500" b="0" i="0" dirty="0" err="1">
                <a:effectLst/>
                <a:latin typeface="+mn-ea"/>
              </a:rPr>
              <a:t>정규화합니다</a:t>
            </a:r>
            <a:r>
              <a:rPr lang="en-US" altLang="ko-KR" sz="1500" b="0" i="0" dirty="0">
                <a:effectLst/>
                <a:latin typeface="+mn-ea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ko-KR" altLang="en-US" sz="1500" b="0" i="0" dirty="0">
                <a:effectLst/>
                <a:latin typeface="+mn-ea"/>
              </a:rPr>
              <a:t> 데이터 증강</a:t>
            </a:r>
            <a:r>
              <a:rPr lang="en-US" altLang="ko-KR" sz="1500" b="0" i="0" dirty="0">
                <a:effectLst/>
                <a:latin typeface="+mn-ea"/>
              </a:rPr>
              <a:t>(</a:t>
            </a:r>
            <a:r>
              <a:rPr lang="en-US" altLang="ko-Kore-KR" sz="1500" b="0" i="0" dirty="0">
                <a:effectLst/>
                <a:latin typeface="+mn-ea"/>
              </a:rPr>
              <a:t>data augmentation) </a:t>
            </a:r>
            <a:r>
              <a:rPr lang="ko-KR" altLang="en-US" sz="1500" b="0" i="0" dirty="0">
                <a:effectLst/>
                <a:latin typeface="+mn-ea"/>
              </a:rPr>
              <a:t>방법을 적용하여 다양한 학습 데이터를 만듭니다</a:t>
            </a:r>
            <a:r>
              <a:rPr lang="en-US" altLang="ko-KR" sz="1500" b="0" i="0" dirty="0">
                <a:effectLst/>
                <a:latin typeface="+mn-ea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n-US" altLang="ko-KR" sz="1500" b="0" i="0" dirty="0">
                <a:effectLst/>
                <a:latin typeface="+mn-ea"/>
              </a:rPr>
              <a:t> CLIP</a:t>
            </a:r>
            <a:r>
              <a:rPr lang="ko-KR" altLang="en-US" sz="1500" b="0" i="0" dirty="0">
                <a:effectLst/>
                <a:latin typeface="+mn-ea"/>
              </a:rPr>
              <a:t>모델을 이용해 </a:t>
            </a:r>
            <a:r>
              <a:rPr lang="ko-KR" altLang="en-US" sz="1500" dirty="0">
                <a:latin typeface="+mn-ea"/>
              </a:rPr>
              <a:t>이미지 특징 벡터와 </a:t>
            </a:r>
            <a:r>
              <a:rPr lang="en-US" altLang="ko-KR" sz="1500" dirty="0">
                <a:latin typeface="+mn-ea"/>
              </a:rPr>
              <a:t>HEX Code</a:t>
            </a:r>
            <a:r>
              <a:rPr lang="ko-KR" altLang="en-US" sz="1500" dirty="0">
                <a:latin typeface="+mn-ea"/>
              </a:rPr>
              <a:t>의 상관 관계를 추론하고 이를 이용해 데이터를 </a:t>
            </a:r>
            <a:r>
              <a:rPr lang="ko-KR" altLang="en-US" sz="1500" dirty="0" err="1">
                <a:latin typeface="+mn-ea"/>
              </a:rPr>
              <a:t>라벨링</a:t>
            </a:r>
            <a:r>
              <a:rPr lang="ko-KR" altLang="en-US" sz="1500" dirty="0">
                <a:latin typeface="+mn-ea"/>
              </a:rPr>
              <a:t> 합니다</a:t>
            </a:r>
            <a:r>
              <a:rPr lang="en-US" altLang="ko-KR" sz="1500" dirty="0">
                <a:latin typeface="+mn-ea"/>
              </a:rPr>
              <a:t>.</a:t>
            </a:r>
            <a:endParaRPr lang="en-US" altLang="ko-KR" sz="1500" b="0" i="0" dirty="0">
              <a:effectLst/>
              <a:latin typeface="+mn-ea"/>
            </a:endParaRPr>
          </a:p>
          <a:p>
            <a:pPr algn="l"/>
            <a:r>
              <a:rPr lang="ko-KR" altLang="en-US" sz="1500" b="1" i="0" dirty="0">
                <a:effectLst/>
                <a:latin typeface="+mn-ea"/>
              </a:rPr>
              <a:t>커스터마이징 파일 </a:t>
            </a:r>
            <a:r>
              <a:rPr lang="ko-KR" altLang="en-US" sz="1500" b="1" i="0" dirty="0" err="1">
                <a:effectLst/>
                <a:latin typeface="+mn-ea"/>
              </a:rPr>
              <a:t>전처리</a:t>
            </a:r>
            <a:r>
              <a:rPr lang="en-US" altLang="ko-KR" sz="1500" b="1" i="0" dirty="0">
                <a:effectLst/>
                <a:latin typeface="+mn-ea"/>
              </a:rPr>
              <a:t>:</a:t>
            </a:r>
          </a:p>
          <a:p>
            <a:pPr lvl="1">
              <a:buFont typeface="+mj-lt"/>
              <a:buAutoNum type="arabicPeriod"/>
            </a:pPr>
            <a:r>
              <a:rPr lang="en-US" altLang="ko-Kore-KR" sz="1500" b="0" i="0" dirty="0">
                <a:effectLst/>
                <a:latin typeface="+mn-ea"/>
              </a:rPr>
              <a:t> Hex </a:t>
            </a:r>
            <a:r>
              <a:rPr lang="ko-KR" altLang="en-US" sz="1500" b="0" i="0" dirty="0">
                <a:effectLst/>
                <a:latin typeface="+mn-ea"/>
              </a:rPr>
              <a:t>코드에서 파일 헤더를 제거합니다</a:t>
            </a:r>
            <a:r>
              <a:rPr lang="en-US" altLang="ko-KR" sz="1500" b="0" i="0" dirty="0">
                <a:effectLst/>
                <a:latin typeface="+mn-ea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ko-KR" altLang="en-US" sz="1500" b="0" i="0" dirty="0">
                <a:effectLst/>
                <a:latin typeface="+mn-ea"/>
              </a:rPr>
              <a:t> 클래스에 따라 외형이 달라지는 </a:t>
            </a:r>
            <a:r>
              <a:rPr lang="ko-KR" altLang="en-US" sz="1500" b="0" i="0" dirty="0" err="1">
                <a:effectLst/>
                <a:latin typeface="+mn-ea"/>
              </a:rPr>
              <a:t>로스트아크</a:t>
            </a:r>
            <a:r>
              <a:rPr lang="ko-KR" altLang="en-US" sz="1500" b="0" i="0" dirty="0">
                <a:effectLst/>
                <a:latin typeface="+mn-ea"/>
              </a:rPr>
              <a:t> 게임의 특성을 반영하여</a:t>
            </a:r>
            <a:r>
              <a:rPr lang="en-US" altLang="ko-KR" sz="1500" b="0" i="0" dirty="0">
                <a:effectLst/>
                <a:latin typeface="+mn-ea"/>
              </a:rPr>
              <a:t>, </a:t>
            </a:r>
            <a:r>
              <a:rPr lang="en-US" altLang="ko-Kore-KR" sz="1500" b="0" i="0" dirty="0">
                <a:effectLst/>
                <a:latin typeface="+mn-ea"/>
              </a:rPr>
              <a:t>Hex </a:t>
            </a:r>
            <a:r>
              <a:rPr lang="ko-KR" altLang="en-US" sz="1500" b="0" i="0" dirty="0">
                <a:effectLst/>
                <a:latin typeface="+mn-ea"/>
              </a:rPr>
              <a:t>코드에 클래스 라벨을 추가합니다</a:t>
            </a:r>
            <a:r>
              <a:rPr lang="en-US" altLang="ko-KR" sz="1500" b="0" i="0" dirty="0">
                <a:effectLst/>
                <a:latin typeface="+mn-ea"/>
              </a:rPr>
              <a:t>.</a:t>
            </a:r>
          </a:p>
          <a:p>
            <a:pPr algn="l"/>
            <a:r>
              <a:rPr lang="ko-KR" altLang="en-US" sz="1500" b="1" i="0" dirty="0">
                <a:effectLst/>
                <a:latin typeface="+mn-ea"/>
              </a:rPr>
              <a:t>학습 과정 </a:t>
            </a:r>
            <a:r>
              <a:rPr lang="en-US" altLang="ko-KR" sz="1500" b="1" i="0" dirty="0">
                <a:effectLst/>
                <a:latin typeface="+mn-ea"/>
              </a:rPr>
              <a:t>3</a:t>
            </a:r>
            <a:r>
              <a:rPr lang="en-US" altLang="ko-KR" sz="1500" b="1" dirty="0">
                <a:latin typeface="+mn-ea"/>
              </a:rPr>
              <a:t>step</a:t>
            </a:r>
            <a:r>
              <a:rPr lang="en-US" altLang="ko-KR" sz="1500" b="1" i="0" dirty="0">
                <a:effectLst/>
                <a:latin typeface="+mn-ea"/>
              </a:rPr>
              <a:t>:</a:t>
            </a:r>
          </a:p>
          <a:p>
            <a:pPr lvl="1">
              <a:buFont typeface="+mj-lt"/>
              <a:buAutoNum type="arabicPeriod"/>
            </a:pPr>
            <a:r>
              <a:rPr lang="en-US" altLang="ko-Kore-KR" sz="1500" b="0" i="0" dirty="0">
                <a:effectLst/>
                <a:latin typeface="+mn-ea"/>
              </a:rPr>
              <a:t> Pretrain</a:t>
            </a:r>
            <a:r>
              <a:rPr lang="ko-KR" altLang="en-US" sz="1500" b="0" i="0" dirty="0">
                <a:effectLst/>
                <a:latin typeface="+mn-ea"/>
              </a:rPr>
              <a:t>된 모델을 활용하여 캐릭터 외형의 일반적인 특징을 학습합니다</a:t>
            </a:r>
            <a:r>
              <a:rPr lang="en-US" altLang="ko-KR" sz="1500" b="0" i="0" dirty="0">
                <a:effectLst/>
                <a:latin typeface="+mn-ea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ko-KR" altLang="en-US" sz="1500" b="0" i="0" dirty="0">
                <a:effectLst/>
                <a:latin typeface="+mn-ea"/>
              </a:rPr>
              <a:t> 커스터마이징 파일을 통해 캐릭터 클래스에 따른 외형 차이를 학습합니다</a:t>
            </a:r>
            <a:r>
              <a:rPr lang="en-US" altLang="ko-KR" sz="1500" b="0" i="0" dirty="0">
                <a:effectLst/>
                <a:latin typeface="+mn-ea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ko-KR" altLang="en-US" sz="1500" b="0" i="0" dirty="0">
                <a:effectLst/>
                <a:latin typeface="+mn-ea"/>
              </a:rPr>
              <a:t>사용자가 입력하는 캐릭터 이미지를 이용하여 </a:t>
            </a:r>
            <a:r>
              <a:rPr lang="en-US" altLang="ko-Kore-KR" sz="1500" b="0" i="0" dirty="0">
                <a:effectLst/>
                <a:latin typeface="+mn-ea"/>
              </a:rPr>
              <a:t>fine tuning</a:t>
            </a:r>
            <a:r>
              <a:rPr lang="ko-KR" altLang="en-US" sz="1500" b="0" i="0" dirty="0">
                <a:effectLst/>
                <a:latin typeface="+mn-ea"/>
              </a:rPr>
              <a:t>을 수행하여 실제 사용자 요구에 맞는 외형을 학습합니다</a:t>
            </a:r>
            <a:r>
              <a:rPr lang="en-US" altLang="ko-KR" sz="1500" b="0" i="0" dirty="0">
                <a:effectLst/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709537" y="420986"/>
            <a:ext cx="313387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</a:rPr>
              <a:t>데이터  베이스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&gt;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모델링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&gt;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  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2834176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23281" y="412421"/>
            <a:ext cx="10429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02.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프로세스</a:t>
            </a: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E038CF5-712D-CF53-E156-98C96EDA5D18}"/>
              </a:ext>
            </a:extLst>
          </p:cNvPr>
          <p:cNvCxnSpPr/>
          <p:nvPr/>
        </p:nvCxnSpPr>
        <p:spPr>
          <a:xfrm>
            <a:off x="492060" y="791501"/>
            <a:ext cx="815989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23281" y="1052736"/>
            <a:ext cx="165173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494"/>
            <a:r>
              <a:rPr lang="en-US" altLang="ko-KR" sz="2000" b="1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B42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 Collection</a:t>
            </a:r>
            <a:endParaRPr lang="ko-KR" altLang="en-US" sz="2000" b="1" spc="-113" dirty="0">
              <a:ln>
                <a:solidFill>
                  <a:srgbClr val="B42A34">
                    <a:shade val="50000"/>
                    <a:alpha val="0"/>
                  </a:srgbClr>
                </a:solidFill>
              </a:ln>
              <a:solidFill>
                <a:srgbClr val="B42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4332481C-D3AC-40ED-8B61-424ABAB4B3A5}"/>
              </a:ext>
            </a:extLst>
          </p:cNvPr>
          <p:cNvSpPr/>
          <p:nvPr/>
        </p:nvSpPr>
        <p:spPr>
          <a:xfrm>
            <a:off x="523280" y="1425476"/>
            <a:ext cx="8128671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defTabSz="685273" latinLnBrk="0">
              <a:buFont typeface="Arial" panose="020B0604020202020204" pitchFamily="34" charset="0"/>
              <a:buChar char="•"/>
            </a:pPr>
            <a:r>
              <a:rPr lang="ko-KR" altLang="en-US" sz="15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latin typeface="+mj-lt"/>
              </a:rPr>
              <a:t>각종 </a:t>
            </a:r>
            <a:r>
              <a:rPr lang="ko-KR" altLang="en-US" sz="1500" spc="-60" dirty="0" err="1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latin typeface="+mj-lt"/>
              </a:rPr>
              <a:t>로스트아크</a:t>
            </a:r>
            <a:r>
              <a:rPr lang="ko-KR" altLang="en-US" sz="15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latin typeface="+mj-lt"/>
              </a:rPr>
              <a:t> 커뮤니티 및 웹 </a:t>
            </a:r>
            <a:r>
              <a:rPr lang="ko-KR" altLang="en-US" sz="1500" spc="-60" dirty="0" err="1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latin typeface="+mj-lt"/>
              </a:rPr>
              <a:t>크롤링을</a:t>
            </a:r>
            <a:r>
              <a:rPr lang="ko-KR" altLang="en-US" sz="15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latin typeface="+mj-lt"/>
              </a:rPr>
              <a:t> 이용해 </a:t>
            </a:r>
            <a:r>
              <a:rPr lang="en-US" altLang="ko-KR" sz="15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latin typeface="+mj-lt"/>
              </a:rPr>
              <a:t>.</a:t>
            </a:r>
            <a:r>
              <a:rPr lang="en-US" altLang="ko-KR" sz="1500" spc="-60" dirty="0" err="1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latin typeface="+mj-lt"/>
              </a:rPr>
              <a:t>cus</a:t>
            </a:r>
            <a:r>
              <a:rPr lang="en-US" altLang="ko-KR" sz="15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latin typeface="+mj-lt"/>
              </a:rPr>
              <a:t> </a:t>
            </a:r>
            <a:r>
              <a:rPr lang="ko-KR" altLang="en-US" sz="15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latin typeface="+mj-lt"/>
              </a:rPr>
              <a:t>파일을 수집</a:t>
            </a:r>
            <a:endParaRPr lang="en-US" altLang="ko-KR" sz="1500" spc="-60" dirty="0">
              <a:ln>
                <a:solidFill>
                  <a:srgbClr val="B42A34">
                    <a:shade val="50000"/>
                    <a:alpha val="0"/>
                  </a:srgbClr>
                </a:solidFill>
              </a:ln>
              <a:latin typeface="+mj-lt"/>
            </a:endParaRPr>
          </a:p>
          <a:p>
            <a:pPr marL="285750" indent="-285750" defTabSz="685273" latinLnBrk="0">
              <a:buFont typeface="Arial" panose="020B0604020202020204" pitchFamily="34" charset="0"/>
              <a:buChar char="•"/>
            </a:pPr>
            <a:r>
              <a:rPr lang="ko-KR" altLang="en-US" sz="15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latin typeface="+mj-lt"/>
              </a:rPr>
              <a:t>직접 인게임에 접속해 </a:t>
            </a:r>
            <a:r>
              <a:rPr lang="en-US" altLang="ko-KR" sz="15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latin typeface="+mj-lt"/>
              </a:rPr>
              <a:t>.</a:t>
            </a:r>
            <a:r>
              <a:rPr lang="en-US" altLang="ko-KR" sz="1500" spc="-60" dirty="0" err="1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latin typeface="+mj-lt"/>
              </a:rPr>
              <a:t>cus</a:t>
            </a:r>
            <a:r>
              <a:rPr lang="en-US" altLang="ko-KR" sz="15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latin typeface="+mj-lt"/>
              </a:rPr>
              <a:t> </a:t>
            </a:r>
            <a:r>
              <a:rPr lang="ko-KR" altLang="en-US" sz="15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latin typeface="+mj-lt"/>
              </a:rPr>
              <a:t>파일의 이미지 캡쳐</a:t>
            </a:r>
            <a:endParaRPr lang="en-US" altLang="ko-KR" sz="1500" spc="-60" dirty="0">
              <a:ln>
                <a:solidFill>
                  <a:srgbClr val="B42A34">
                    <a:shade val="50000"/>
                    <a:alpha val="0"/>
                  </a:srgbClr>
                </a:solidFill>
              </a:ln>
              <a:latin typeface="+mj-lt"/>
            </a:endParaRPr>
          </a:p>
          <a:p>
            <a:pPr marL="285750" indent="-285750" defTabSz="685273" latinLnBrk="0"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effectLst/>
                <a:latin typeface="+mj-lt"/>
              </a:rPr>
              <a:t>직접 </a:t>
            </a:r>
            <a:r>
              <a:rPr lang="ko-KR" altLang="en-US" sz="1500" b="0" i="0" dirty="0" err="1">
                <a:effectLst/>
                <a:latin typeface="+mj-lt"/>
              </a:rPr>
              <a:t>인게임</a:t>
            </a:r>
            <a:r>
              <a:rPr lang="ko-KR" altLang="en-US" sz="1500" b="0" i="0" dirty="0">
                <a:effectLst/>
                <a:latin typeface="+mj-lt"/>
              </a:rPr>
              <a:t> 커스터마이징을 통해 이미지와 </a:t>
            </a:r>
            <a:r>
              <a:rPr lang="en-US" altLang="ko-KR" sz="1500" b="0" i="0" dirty="0">
                <a:effectLst/>
                <a:latin typeface="+mj-lt"/>
              </a:rPr>
              <a:t>.</a:t>
            </a:r>
            <a:r>
              <a:rPr lang="en-US" altLang="ko-KR" sz="1500" b="0" i="0" dirty="0" err="1">
                <a:effectLst/>
                <a:latin typeface="+mj-lt"/>
              </a:rPr>
              <a:t>cus</a:t>
            </a:r>
            <a:r>
              <a:rPr lang="en-US" altLang="ko-KR" sz="1500" b="0" i="0" dirty="0">
                <a:effectLst/>
                <a:latin typeface="+mj-lt"/>
              </a:rPr>
              <a:t> </a:t>
            </a:r>
            <a:r>
              <a:rPr lang="ko-KR" altLang="en-US" sz="1500" b="0" i="0" dirty="0">
                <a:effectLst/>
                <a:latin typeface="+mj-lt"/>
              </a:rPr>
              <a:t>파일 데이터를 수집</a:t>
            </a:r>
            <a:endParaRPr lang="en-US" altLang="ko-KR" sz="1500" spc="-60" dirty="0">
              <a:ln>
                <a:solidFill>
                  <a:srgbClr val="B42A34">
                    <a:shade val="50000"/>
                    <a:alpha val="0"/>
                  </a:srgbClr>
                </a:solidFill>
              </a:ln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709537" y="420986"/>
            <a:ext cx="313387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</a:rPr>
              <a:t>데이터  베이스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&gt;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모델링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&gt;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  서비스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D33731-499A-A231-19C6-564CA2EFA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62" r="22438"/>
          <a:stretch/>
        </p:blipFill>
        <p:spPr>
          <a:xfrm>
            <a:off x="827584" y="3789040"/>
            <a:ext cx="2140962" cy="2124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E36002-F690-4338-87F5-23485FD89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3" r="22437"/>
          <a:stretch/>
        </p:blipFill>
        <p:spPr>
          <a:xfrm>
            <a:off x="3562989" y="3789040"/>
            <a:ext cx="2140962" cy="2124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04B669-6AF4-ACC5-B404-EF94D301AC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22" r="22779"/>
          <a:stretch/>
        </p:blipFill>
        <p:spPr>
          <a:xfrm>
            <a:off x="6298395" y="3789040"/>
            <a:ext cx="2140962" cy="2124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DF4ABAE-1DD4-C44E-F755-2876EB790D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30" t="10717" r="13981" b="13694"/>
          <a:stretch/>
        </p:blipFill>
        <p:spPr>
          <a:xfrm>
            <a:off x="4252780" y="2277959"/>
            <a:ext cx="792088" cy="1008113"/>
          </a:xfrm>
          <a:prstGeom prst="rect">
            <a:avLst/>
          </a:prstGeom>
        </p:spPr>
      </p:pic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AD8B74D0-8613-7FBE-4297-F13AA8BC30E8}"/>
              </a:ext>
            </a:extLst>
          </p:cNvPr>
          <p:cNvSpPr/>
          <p:nvPr/>
        </p:nvSpPr>
        <p:spPr>
          <a:xfrm rot="10800000">
            <a:off x="4565958" y="3430143"/>
            <a:ext cx="165732" cy="14287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413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23281" y="412421"/>
            <a:ext cx="10429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02.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프로세스</a:t>
            </a: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E038CF5-712D-CF53-E156-98C96EDA5D18}"/>
              </a:ext>
            </a:extLst>
          </p:cNvPr>
          <p:cNvCxnSpPr/>
          <p:nvPr/>
        </p:nvCxnSpPr>
        <p:spPr>
          <a:xfrm>
            <a:off x="492060" y="791501"/>
            <a:ext cx="815989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23281" y="1052736"/>
            <a:ext cx="266175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494"/>
            <a:r>
              <a:rPr lang="en-US" altLang="ko-KR" sz="2000" b="1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B42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 Pre-Process: Image</a:t>
            </a:r>
            <a:endParaRPr lang="ko-KR" altLang="en-US" sz="2000" b="1" spc="-113" dirty="0">
              <a:ln>
                <a:solidFill>
                  <a:srgbClr val="B42A34">
                    <a:shade val="50000"/>
                    <a:alpha val="0"/>
                  </a:srgbClr>
                </a:solidFill>
              </a:ln>
              <a:solidFill>
                <a:srgbClr val="B42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709537" y="420986"/>
            <a:ext cx="313387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</a:rPr>
              <a:t>데이터  베이스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&gt;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모델링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&gt;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  서비스 구현</a:t>
            </a:r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070E1908-6873-5F12-FF7B-8FEEDC709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25" t="297" r="22453" b="671"/>
          <a:stretch/>
        </p:blipFill>
        <p:spPr>
          <a:xfrm>
            <a:off x="251520" y="3385893"/>
            <a:ext cx="2320993" cy="2275355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6C5683B4-813B-5B72-A6BF-57DE43FFCAFC}"/>
              </a:ext>
            </a:extLst>
          </p:cNvPr>
          <p:cNvSpPr/>
          <p:nvPr/>
        </p:nvSpPr>
        <p:spPr>
          <a:xfrm>
            <a:off x="1245523" y="3478334"/>
            <a:ext cx="396000" cy="39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A849DAD-6190-D311-3BB9-E8A2B33F7CD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46898" t="6311" r="46744" b="81601"/>
          <a:stretch/>
        </p:blipFill>
        <p:spPr>
          <a:xfrm>
            <a:off x="3405859" y="4026897"/>
            <a:ext cx="1260000" cy="1260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그림 5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6666359E-51C5-2365-693F-573DBFA13C8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07119" y="4033616"/>
            <a:ext cx="1260000" cy="1260000"/>
          </a:xfrm>
          <a:prstGeom prst="rect">
            <a:avLst/>
          </a:prstGeom>
        </p:spPr>
      </p:pic>
      <p:sp>
        <p:nvSpPr>
          <p:cNvPr id="7" name="화살표: 오른쪽 14">
            <a:extLst>
              <a:ext uri="{FF2B5EF4-FFF2-40B4-BE49-F238E27FC236}">
                <a16:creationId xmlns:a16="http://schemas.microsoft.com/office/drawing/2014/main" id="{A9E77B4E-3F6C-4481-72F9-8D944CE3DE3C}"/>
              </a:ext>
            </a:extLst>
          </p:cNvPr>
          <p:cNvSpPr/>
          <p:nvPr/>
        </p:nvSpPr>
        <p:spPr>
          <a:xfrm>
            <a:off x="2676681" y="4467485"/>
            <a:ext cx="618550" cy="390449"/>
          </a:xfrm>
          <a:prstGeom prst="rightArrow">
            <a:avLst/>
          </a:prstGeom>
          <a:solidFill>
            <a:srgbClr val="E2A99F"/>
          </a:solidFill>
          <a:ln>
            <a:solidFill>
              <a:srgbClr val="E2A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B52A34"/>
              </a:solidFill>
            </a:endParaRPr>
          </a:p>
        </p:txBody>
      </p:sp>
      <p:sp>
        <p:nvSpPr>
          <p:cNvPr id="8" name="화살표: 오른쪽 14">
            <a:extLst>
              <a:ext uri="{FF2B5EF4-FFF2-40B4-BE49-F238E27FC236}">
                <a16:creationId xmlns:a16="http://schemas.microsoft.com/office/drawing/2014/main" id="{90C3A163-4D83-5153-7AFD-C4987F8B3517}"/>
              </a:ext>
            </a:extLst>
          </p:cNvPr>
          <p:cNvSpPr/>
          <p:nvPr/>
        </p:nvSpPr>
        <p:spPr>
          <a:xfrm>
            <a:off x="4775044" y="4493140"/>
            <a:ext cx="618550" cy="390449"/>
          </a:xfrm>
          <a:prstGeom prst="rightArrow">
            <a:avLst/>
          </a:prstGeom>
          <a:solidFill>
            <a:srgbClr val="E2A9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오른쪽 14">
            <a:extLst>
              <a:ext uri="{FF2B5EF4-FFF2-40B4-BE49-F238E27FC236}">
                <a16:creationId xmlns:a16="http://schemas.microsoft.com/office/drawing/2014/main" id="{58D86D91-58FF-84E2-957F-C3288EBC4733}"/>
              </a:ext>
            </a:extLst>
          </p:cNvPr>
          <p:cNvSpPr/>
          <p:nvPr/>
        </p:nvSpPr>
        <p:spPr>
          <a:xfrm>
            <a:off x="6877290" y="4516256"/>
            <a:ext cx="618550" cy="390449"/>
          </a:xfrm>
          <a:prstGeom prst="rightArrow">
            <a:avLst/>
          </a:prstGeom>
          <a:solidFill>
            <a:srgbClr val="E2A9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5C1D0F-000A-07D2-D194-0A3463E49CA7}"/>
              </a:ext>
            </a:extLst>
          </p:cNvPr>
          <p:cNvGrpSpPr/>
          <p:nvPr/>
        </p:nvGrpSpPr>
        <p:grpSpPr>
          <a:xfrm>
            <a:off x="7608379" y="4081480"/>
            <a:ext cx="1260000" cy="1260000"/>
            <a:chOff x="8743222" y="3180301"/>
            <a:chExt cx="1620000" cy="1620000"/>
          </a:xfrm>
        </p:grpSpPr>
        <p:pic>
          <p:nvPicPr>
            <p:cNvPr id="12" name="그림 11" descr="인간의 얼굴, 스크린샷, 사람, 눈썹이(가) 표시된 사진&#10;&#10;자동 생성된 설명">
              <a:extLst>
                <a:ext uri="{FF2B5EF4-FFF2-40B4-BE49-F238E27FC236}">
                  <a16:creationId xmlns:a16="http://schemas.microsoft.com/office/drawing/2014/main" id="{AF255281-D347-983C-25A8-A9BB6FE5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58943" y="3198905"/>
              <a:ext cx="1410820" cy="1429881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0CAC09F-B240-CD1A-26FF-667F5B51AEF1}"/>
                </a:ext>
              </a:extLst>
            </p:cNvPr>
            <p:cNvGrpSpPr/>
            <p:nvPr/>
          </p:nvGrpSpPr>
          <p:grpSpPr>
            <a:xfrm>
              <a:off x="8896224" y="3180301"/>
              <a:ext cx="1319846" cy="1620000"/>
              <a:chOff x="8896224" y="3180301"/>
              <a:chExt cx="1319846" cy="1620000"/>
            </a:xfrm>
          </p:grpSpPr>
          <p:cxnSp>
            <p:nvCxnSpPr>
              <p:cNvPr id="28" name="직선 연결선[R] 126">
                <a:extLst>
                  <a:ext uri="{FF2B5EF4-FFF2-40B4-BE49-F238E27FC236}">
                    <a16:creationId xmlns:a16="http://schemas.microsoft.com/office/drawing/2014/main" id="{57A6D85B-7A1C-6F87-6D3B-5AB271ACFE94}"/>
                  </a:ext>
                </a:extLst>
              </p:cNvPr>
              <p:cNvCxnSpPr/>
              <p:nvPr/>
            </p:nvCxnSpPr>
            <p:spPr>
              <a:xfrm>
                <a:off x="9267183" y="3257937"/>
                <a:ext cx="0" cy="1309489"/>
              </a:xfrm>
              <a:prstGeom prst="line">
                <a:avLst/>
              </a:prstGeom>
              <a:ln>
                <a:solidFill>
                  <a:schemeClr val="bg1">
                    <a:alpha val="29284"/>
                  </a:schemeClr>
                </a:solidFill>
              </a:ln>
              <a:effectLst>
                <a:reflection stA="600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[R] 127">
                <a:extLst>
                  <a:ext uri="{FF2B5EF4-FFF2-40B4-BE49-F238E27FC236}">
                    <a16:creationId xmlns:a16="http://schemas.microsoft.com/office/drawing/2014/main" id="{1564F5AE-7EF2-1466-B6EC-8C27D3E48B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13146" y="3198905"/>
                <a:ext cx="0" cy="1429881"/>
              </a:xfrm>
              <a:prstGeom prst="line">
                <a:avLst/>
              </a:prstGeom>
              <a:ln>
                <a:solidFill>
                  <a:schemeClr val="bg1">
                    <a:alpha val="29284"/>
                  </a:schemeClr>
                </a:solidFill>
              </a:ln>
              <a:effectLst>
                <a:reflection stA="600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[R] 128">
                <a:extLst>
                  <a:ext uri="{FF2B5EF4-FFF2-40B4-BE49-F238E27FC236}">
                    <a16:creationId xmlns:a16="http://schemas.microsoft.com/office/drawing/2014/main" id="{81AB3656-6250-EB31-64B8-F2A6FAEF1197}"/>
                  </a:ext>
                </a:extLst>
              </p:cNvPr>
              <p:cNvCxnSpPr>
                <a:cxnSpLocks/>
                <a:stCxn id="12" idx="0"/>
              </p:cNvCxnSpPr>
              <p:nvPr/>
            </p:nvCxnSpPr>
            <p:spPr>
              <a:xfrm>
                <a:off x="9564353" y="3198905"/>
                <a:ext cx="0" cy="1570724"/>
              </a:xfrm>
              <a:prstGeom prst="line">
                <a:avLst/>
              </a:prstGeom>
              <a:ln>
                <a:solidFill>
                  <a:schemeClr val="bg1">
                    <a:alpha val="29284"/>
                  </a:schemeClr>
                </a:solidFill>
              </a:ln>
              <a:effectLst>
                <a:reflection stA="600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129">
                <a:extLst>
                  <a:ext uri="{FF2B5EF4-FFF2-40B4-BE49-F238E27FC236}">
                    <a16:creationId xmlns:a16="http://schemas.microsoft.com/office/drawing/2014/main" id="{FCEB8283-6FAF-3C20-1E59-B26C534D9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4735" y="3183098"/>
                <a:ext cx="0" cy="1570724"/>
              </a:xfrm>
              <a:prstGeom prst="line">
                <a:avLst/>
              </a:prstGeom>
              <a:ln>
                <a:solidFill>
                  <a:schemeClr val="bg1">
                    <a:alpha val="29284"/>
                  </a:schemeClr>
                </a:solidFill>
              </a:ln>
              <a:effectLst>
                <a:reflection stA="600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[R] 130">
                <a:extLst>
                  <a:ext uri="{FF2B5EF4-FFF2-40B4-BE49-F238E27FC236}">
                    <a16:creationId xmlns:a16="http://schemas.microsoft.com/office/drawing/2014/main" id="{DC7EE344-4BB9-F75B-D8E9-A12FEE8146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8385" y="3217496"/>
                <a:ext cx="0" cy="1570724"/>
              </a:xfrm>
              <a:prstGeom prst="line">
                <a:avLst/>
              </a:prstGeom>
              <a:ln>
                <a:solidFill>
                  <a:schemeClr val="bg1">
                    <a:alpha val="29284"/>
                  </a:schemeClr>
                </a:solidFill>
              </a:ln>
              <a:effectLst>
                <a:reflection stA="600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[R] 131">
                <a:extLst>
                  <a:ext uri="{FF2B5EF4-FFF2-40B4-BE49-F238E27FC236}">
                    <a16:creationId xmlns:a16="http://schemas.microsoft.com/office/drawing/2014/main" id="{C232CB2A-4B9B-AEEF-9815-273140DDD5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57614" y="3229577"/>
                <a:ext cx="0" cy="1570724"/>
              </a:xfrm>
              <a:prstGeom prst="line">
                <a:avLst/>
              </a:prstGeom>
              <a:ln>
                <a:solidFill>
                  <a:schemeClr val="bg1">
                    <a:alpha val="29284"/>
                  </a:schemeClr>
                </a:solidFill>
              </a:ln>
              <a:effectLst>
                <a:reflection stA="600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[R] 132">
                <a:extLst>
                  <a:ext uri="{FF2B5EF4-FFF2-40B4-BE49-F238E27FC236}">
                    <a16:creationId xmlns:a16="http://schemas.microsoft.com/office/drawing/2014/main" id="{0D09C0D5-FDE6-5D80-DD38-A9092DB618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7999" y="3180301"/>
                <a:ext cx="0" cy="1570724"/>
              </a:xfrm>
              <a:prstGeom prst="line">
                <a:avLst/>
              </a:prstGeom>
              <a:ln>
                <a:solidFill>
                  <a:schemeClr val="bg1">
                    <a:alpha val="29284"/>
                  </a:schemeClr>
                </a:solidFill>
              </a:ln>
              <a:effectLst>
                <a:reflection stA="600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[R] 133">
                <a:extLst>
                  <a:ext uri="{FF2B5EF4-FFF2-40B4-BE49-F238E27FC236}">
                    <a16:creationId xmlns:a16="http://schemas.microsoft.com/office/drawing/2014/main" id="{FD387DF9-135F-53AF-3895-24AD2DFC0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6070" y="3209119"/>
                <a:ext cx="0" cy="1571400"/>
              </a:xfrm>
              <a:prstGeom prst="line">
                <a:avLst/>
              </a:prstGeom>
              <a:ln>
                <a:solidFill>
                  <a:schemeClr val="bg1">
                    <a:alpha val="29284"/>
                  </a:schemeClr>
                </a:solidFill>
              </a:ln>
              <a:effectLst>
                <a:reflection stA="600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[R] 134">
                <a:extLst>
                  <a:ext uri="{FF2B5EF4-FFF2-40B4-BE49-F238E27FC236}">
                    <a16:creationId xmlns:a16="http://schemas.microsoft.com/office/drawing/2014/main" id="{65E23F73-F39C-5B93-D92D-CDCEB61A8516}"/>
                  </a:ext>
                </a:extLst>
              </p:cNvPr>
              <p:cNvCxnSpPr/>
              <p:nvPr/>
            </p:nvCxnSpPr>
            <p:spPr>
              <a:xfrm>
                <a:off x="9139812" y="3331381"/>
                <a:ext cx="0" cy="1309489"/>
              </a:xfrm>
              <a:prstGeom prst="line">
                <a:avLst/>
              </a:prstGeom>
              <a:ln>
                <a:solidFill>
                  <a:schemeClr val="bg1">
                    <a:alpha val="29284"/>
                  </a:schemeClr>
                </a:solidFill>
              </a:ln>
              <a:effectLst>
                <a:reflection stA="600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[R] 135">
                <a:extLst>
                  <a:ext uri="{FF2B5EF4-FFF2-40B4-BE49-F238E27FC236}">
                    <a16:creationId xmlns:a16="http://schemas.microsoft.com/office/drawing/2014/main" id="{8CCA144D-FACB-CDCD-60A7-2AE55271456D}"/>
                  </a:ext>
                </a:extLst>
              </p:cNvPr>
              <p:cNvCxnSpPr/>
              <p:nvPr/>
            </p:nvCxnSpPr>
            <p:spPr>
              <a:xfrm>
                <a:off x="9006861" y="3326730"/>
                <a:ext cx="0" cy="1309489"/>
              </a:xfrm>
              <a:prstGeom prst="line">
                <a:avLst/>
              </a:prstGeom>
              <a:ln>
                <a:solidFill>
                  <a:schemeClr val="bg1">
                    <a:alpha val="29284"/>
                  </a:schemeClr>
                </a:solidFill>
              </a:ln>
              <a:effectLst>
                <a:reflection stA="600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[R] 136">
                <a:extLst>
                  <a:ext uri="{FF2B5EF4-FFF2-40B4-BE49-F238E27FC236}">
                    <a16:creationId xmlns:a16="http://schemas.microsoft.com/office/drawing/2014/main" id="{D2ECC9F2-B8C5-E514-493C-C14050ED5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6224" y="3338815"/>
                <a:ext cx="0" cy="1309489"/>
              </a:xfrm>
              <a:prstGeom prst="line">
                <a:avLst/>
              </a:prstGeom>
              <a:ln>
                <a:solidFill>
                  <a:schemeClr val="bg1">
                    <a:alpha val="29284"/>
                  </a:schemeClr>
                </a:solidFill>
              </a:ln>
              <a:effectLst>
                <a:reflection stA="600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4FC4C66-AF98-3F82-E28B-28B851CD30C4}"/>
                </a:ext>
              </a:extLst>
            </p:cNvPr>
            <p:cNvGrpSpPr/>
            <p:nvPr/>
          </p:nvGrpSpPr>
          <p:grpSpPr>
            <a:xfrm>
              <a:off x="8743222" y="3295282"/>
              <a:ext cx="1620000" cy="1319846"/>
              <a:chOff x="8743222" y="3295282"/>
              <a:chExt cx="1620000" cy="1319846"/>
            </a:xfrm>
          </p:grpSpPr>
          <p:cxnSp>
            <p:nvCxnSpPr>
              <p:cNvPr id="15" name="직선 연결선[R] 113">
                <a:extLst>
                  <a:ext uri="{FF2B5EF4-FFF2-40B4-BE49-F238E27FC236}">
                    <a16:creationId xmlns:a16="http://schemas.microsoft.com/office/drawing/2014/main" id="{046E3527-50B6-7069-0964-4C6052DBDC44}"/>
                  </a:ext>
                </a:extLst>
              </p:cNvPr>
              <p:cNvCxnSpPr/>
              <p:nvPr/>
            </p:nvCxnSpPr>
            <p:spPr>
              <a:xfrm rot="16200000">
                <a:off x="9548630" y="3589424"/>
                <a:ext cx="0" cy="1309489"/>
              </a:xfrm>
              <a:prstGeom prst="line">
                <a:avLst/>
              </a:prstGeom>
              <a:ln>
                <a:solidFill>
                  <a:schemeClr val="bg1">
                    <a:alpha val="29284"/>
                  </a:schemeClr>
                </a:solidFill>
              </a:ln>
              <a:effectLst>
                <a:reflection stA="600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14">
                <a:extLst>
                  <a:ext uri="{FF2B5EF4-FFF2-40B4-BE49-F238E27FC236}">
                    <a16:creationId xmlns:a16="http://schemas.microsoft.com/office/drawing/2014/main" id="{6699AF2E-037A-8913-0B40-EDC4A6A53CE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49791" y="3383265"/>
                <a:ext cx="0" cy="1429881"/>
              </a:xfrm>
              <a:prstGeom prst="line">
                <a:avLst/>
              </a:prstGeom>
              <a:ln>
                <a:solidFill>
                  <a:schemeClr val="bg1">
                    <a:alpha val="29284"/>
                  </a:schemeClr>
                </a:solidFill>
              </a:ln>
              <a:effectLst>
                <a:reflection stA="600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15">
                <a:extLst>
                  <a:ext uri="{FF2B5EF4-FFF2-40B4-BE49-F238E27FC236}">
                    <a16:creationId xmlns:a16="http://schemas.microsoft.com/office/drawing/2014/main" id="{6390BF6E-14D6-FCCF-7745-E61CD519AD5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47188" y="3161637"/>
                <a:ext cx="0" cy="1570724"/>
              </a:xfrm>
              <a:prstGeom prst="line">
                <a:avLst/>
              </a:prstGeom>
              <a:ln>
                <a:solidFill>
                  <a:schemeClr val="bg1">
                    <a:alpha val="29284"/>
                  </a:schemeClr>
                </a:solidFill>
              </a:ln>
              <a:effectLst>
                <a:reflection stA="600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16">
                <a:extLst>
                  <a:ext uri="{FF2B5EF4-FFF2-40B4-BE49-F238E27FC236}">
                    <a16:creationId xmlns:a16="http://schemas.microsoft.com/office/drawing/2014/main" id="{53CEFC18-58D4-235E-C490-765A02376C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31381" y="3021254"/>
                <a:ext cx="0" cy="1570724"/>
              </a:xfrm>
              <a:prstGeom prst="line">
                <a:avLst/>
              </a:prstGeom>
              <a:ln>
                <a:solidFill>
                  <a:schemeClr val="bg1">
                    <a:alpha val="29284"/>
                  </a:schemeClr>
                </a:solidFill>
              </a:ln>
              <a:effectLst>
                <a:reflection stA="600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17">
                <a:extLst>
                  <a:ext uri="{FF2B5EF4-FFF2-40B4-BE49-F238E27FC236}">
                    <a16:creationId xmlns:a16="http://schemas.microsoft.com/office/drawing/2014/main" id="{EDDB0AA7-B116-D90F-ED88-1597AD5268A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65779" y="2897604"/>
                <a:ext cx="0" cy="1570724"/>
              </a:xfrm>
              <a:prstGeom prst="line">
                <a:avLst/>
              </a:prstGeom>
              <a:ln>
                <a:solidFill>
                  <a:schemeClr val="bg1">
                    <a:alpha val="29284"/>
                  </a:schemeClr>
                </a:solidFill>
              </a:ln>
              <a:effectLst>
                <a:reflection stA="600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118">
                <a:extLst>
                  <a:ext uri="{FF2B5EF4-FFF2-40B4-BE49-F238E27FC236}">
                    <a16:creationId xmlns:a16="http://schemas.microsoft.com/office/drawing/2014/main" id="{B1AED725-DCCD-2502-B510-4A66BAD9073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77860" y="2768376"/>
                <a:ext cx="0" cy="1570724"/>
              </a:xfrm>
              <a:prstGeom prst="line">
                <a:avLst/>
              </a:prstGeom>
              <a:ln>
                <a:solidFill>
                  <a:schemeClr val="bg1">
                    <a:alpha val="29284"/>
                  </a:schemeClr>
                </a:solidFill>
              </a:ln>
              <a:effectLst>
                <a:reflection stA="600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[R] 119">
                <a:extLst>
                  <a:ext uri="{FF2B5EF4-FFF2-40B4-BE49-F238E27FC236}">
                    <a16:creationId xmlns:a16="http://schemas.microsoft.com/office/drawing/2014/main" id="{3844E24E-E3D4-FDDB-88DF-447F5EF0BA8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584" y="2627991"/>
                <a:ext cx="0" cy="1570724"/>
              </a:xfrm>
              <a:prstGeom prst="line">
                <a:avLst/>
              </a:prstGeom>
              <a:ln>
                <a:solidFill>
                  <a:schemeClr val="bg1">
                    <a:alpha val="29284"/>
                  </a:schemeClr>
                </a:solidFill>
              </a:ln>
              <a:effectLst>
                <a:reflection stA="600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[R] 120">
                <a:extLst>
                  <a:ext uri="{FF2B5EF4-FFF2-40B4-BE49-F238E27FC236}">
                    <a16:creationId xmlns:a16="http://schemas.microsoft.com/office/drawing/2014/main" id="{CFB85252-B081-E6A5-FAFF-982EC121559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57403" y="2509920"/>
                <a:ext cx="0" cy="1570724"/>
              </a:xfrm>
              <a:prstGeom prst="line">
                <a:avLst/>
              </a:prstGeom>
              <a:ln>
                <a:solidFill>
                  <a:schemeClr val="bg1">
                    <a:alpha val="29284"/>
                  </a:schemeClr>
                </a:solidFill>
              </a:ln>
              <a:effectLst>
                <a:reflection stA="600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[R] 123">
                <a:extLst>
                  <a:ext uri="{FF2B5EF4-FFF2-40B4-BE49-F238E27FC236}">
                    <a16:creationId xmlns:a16="http://schemas.microsoft.com/office/drawing/2014/main" id="{90C051D3-68EA-A595-7A93-B929924475AF}"/>
                  </a:ext>
                </a:extLst>
              </p:cNvPr>
              <p:cNvCxnSpPr/>
              <p:nvPr/>
            </p:nvCxnSpPr>
            <p:spPr>
              <a:xfrm rot="16200000">
                <a:off x="9549047" y="3716796"/>
                <a:ext cx="0" cy="1309489"/>
              </a:xfrm>
              <a:prstGeom prst="line">
                <a:avLst/>
              </a:prstGeom>
              <a:ln>
                <a:solidFill>
                  <a:schemeClr val="bg1">
                    <a:alpha val="29284"/>
                  </a:schemeClr>
                </a:solidFill>
              </a:ln>
              <a:effectLst>
                <a:reflection stA="600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124">
                <a:extLst>
                  <a:ext uri="{FF2B5EF4-FFF2-40B4-BE49-F238E27FC236}">
                    <a16:creationId xmlns:a16="http://schemas.microsoft.com/office/drawing/2014/main" id="{7C5D9433-50F9-0E3C-F9C8-33D37D4F9C34}"/>
                  </a:ext>
                </a:extLst>
              </p:cNvPr>
              <p:cNvCxnSpPr/>
              <p:nvPr/>
            </p:nvCxnSpPr>
            <p:spPr>
              <a:xfrm rot="16200000">
                <a:off x="9544396" y="3849747"/>
                <a:ext cx="0" cy="1309489"/>
              </a:xfrm>
              <a:prstGeom prst="line">
                <a:avLst/>
              </a:prstGeom>
              <a:ln>
                <a:solidFill>
                  <a:schemeClr val="bg1">
                    <a:alpha val="29284"/>
                  </a:schemeClr>
                </a:solidFill>
              </a:ln>
              <a:effectLst>
                <a:reflection stA="600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[R] 125">
                <a:extLst>
                  <a:ext uri="{FF2B5EF4-FFF2-40B4-BE49-F238E27FC236}">
                    <a16:creationId xmlns:a16="http://schemas.microsoft.com/office/drawing/2014/main" id="{25447958-FC79-7371-54FE-52D4FC4BA8C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56481" y="3960383"/>
                <a:ext cx="0" cy="1309489"/>
              </a:xfrm>
              <a:prstGeom prst="line">
                <a:avLst/>
              </a:prstGeom>
              <a:ln>
                <a:solidFill>
                  <a:schemeClr val="bg1">
                    <a:alpha val="29284"/>
                  </a:schemeClr>
                </a:solidFill>
              </a:ln>
              <a:effectLst>
                <a:reflection stA="600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AFD6A5C-44CA-12B7-1122-0A0060443B2E}"/>
              </a:ext>
            </a:extLst>
          </p:cNvPr>
          <p:cNvSpPr txBox="1"/>
          <p:nvPr/>
        </p:nvSpPr>
        <p:spPr>
          <a:xfrm>
            <a:off x="3546733" y="5353471"/>
            <a:ext cx="97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얼굴 검출</a:t>
            </a:r>
            <a:endParaRPr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DA0B44-3CFE-437C-A929-D4D7E5F9C154}"/>
              </a:ext>
            </a:extLst>
          </p:cNvPr>
          <p:cNvSpPr txBox="1"/>
          <p:nvPr/>
        </p:nvSpPr>
        <p:spPr>
          <a:xfrm>
            <a:off x="5372017" y="5352627"/>
            <a:ext cx="1552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얼굴 </a:t>
            </a:r>
            <a:r>
              <a:rPr lang="ko-KR" altLang="en-US" sz="1400" spc="-60" dirty="0" err="1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특징점</a:t>
            </a:r>
            <a:r>
              <a:rPr lang="ko-KR" altLang="en-US" sz="14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검출</a:t>
            </a:r>
            <a:endParaRPr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98E617-C311-A648-6A99-30AD869CB7C1}"/>
              </a:ext>
            </a:extLst>
          </p:cNvPr>
          <p:cNvSpPr txBox="1"/>
          <p:nvPr/>
        </p:nvSpPr>
        <p:spPr>
          <a:xfrm>
            <a:off x="7793959" y="5347573"/>
            <a:ext cx="893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6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정규화</a:t>
            </a:r>
            <a:endParaRPr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8CEA39B0-9D12-1616-69A2-E94CDF63D7A9}"/>
              </a:ext>
            </a:extLst>
          </p:cNvPr>
          <p:cNvSpPr/>
          <p:nvPr/>
        </p:nvSpPr>
        <p:spPr>
          <a:xfrm>
            <a:off x="523280" y="1425476"/>
            <a:ext cx="8128671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defTabSz="685273" latinLnBrk="0"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effectLst/>
                <a:latin typeface="DM Sans" pitchFamily="2" charset="0"/>
              </a:rPr>
              <a:t>OpenCV</a:t>
            </a:r>
            <a:r>
              <a:rPr lang="ko-KR" altLang="en-US" sz="1500" b="0" i="0" dirty="0">
                <a:effectLst/>
                <a:latin typeface="DM Sans" pitchFamily="2" charset="0"/>
              </a:rPr>
              <a:t>의 </a:t>
            </a:r>
            <a:r>
              <a:rPr lang="en-US" altLang="ko-KR" sz="1500" b="0" i="0" dirty="0">
                <a:effectLst/>
                <a:latin typeface="DM Sans" pitchFamily="2" charset="0"/>
              </a:rPr>
              <a:t>face detection</a:t>
            </a:r>
            <a:r>
              <a:rPr lang="ko-KR" altLang="en-US" sz="1500" b="0" i="0" dirty="0">
                <a:effectLst/>
                <a:latin typeface="DM Sans" pitchFamily="2" charset="0"/>
              </a:rPr>
              <a:t>을 통해 캐릭터 얼굴 영역을 검출</a:t>
            </a:r>
          </a:p>
          <a:p>
            <a:pPr marL="285750" indent="-285750" defTabSz="685273" latinLnBrk="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DM Sans" pitchFamily="2" charset="0"/>
              </a:rPr>
              <a:t>F</a:t>
            </a:r>
            <a:r>
              <a:rPr lang="en-US" altLang="ko-KR" sz="1500" b="0" i="0" dirty="0">
                <a:effectLst/>
                <a:latin typeface="DM Sans" pitchFamily="2" charset="0"/>
              </a:rPr>
              <a:t>ace alignment</a:t>
            </a:r>
            <a:r>
              <a:rPr lang="ko-KR" altLang="en-US" sz="1500" b="0" i="0" dirty="0">
                <a:effectLst/>
                <a:latin typeface="DM Sans" pitchFamily="2" charset="0"/>
              </a:rPr>
              <a:t>를 통해 얼굴의 특징을 나타내는 포인트</a:t>
            </a:r>
            <a:r>
              <a:rPr lang="en-US" altLang="ko-KR" sz="1500" b="0" i="0" dirty="0">
                <a:effectLst/>
                <a:latin typeface="DM Sans" pitchFamily="2" charset="0"/>
              </a:rPr>
              <a:t>, </a:t>
            </a:r>
            <a:r>
              <a:rPr lang="ko-KR" altLang="en-US" sz="1500" b="0" i="0" dirty="0">
                <a:effectLst/>
                <a:latin typeface="DM Sans" pitchFamily="2" charset="0"/>
              </a:rPr>
              <a:t>즉 눈과 코 등을 찾기</a:t>
            </a:r>
          </a:p>
          <a:p>
            <a:pPr marL="285750" indent="-285750" defTabSz="685273" latinLnBrk="0"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effectLst/>
                <a:latin typeface="DM Sans" pitchFamily="2" charset="0"/>
              </a:rPr>
              <a:t>캐릭터 얼굴의 특징점을 이용해 캐릭터 얼굴 영역을 동일한 형태와 크기로 정규화를 통해 각 클래스별 캐릭터마다 가지고 있는 외형적 특징을 더욱 정확하게 모델이 학습하도록 함</a:t>
            </a:r>
          </a:p>
          <a:p>
            <a:pPr marL="285750" indent="-285750" defTabSz="685273" latinLnBrk="0"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effectLst/>
                <a:latin typeface="DM Sans" pitchFamily="2" charset="0"/>
              </a:rPr>
              <a:t>Rotation, flip, noise </a:t>
            </a:r>
            <a:r>
              <a:rPr lang="ko-KR" altLang="en-US" sz="1500" b="0" i="0" dirty="0">
                <a:effectLst/>
                <a:latin typeface="DM Sans" pitchFamily="2" charset="0"/>
              </a:rPr>
              <a:t>등 </a:t>
            </a:r>
            <a:r>
              <a:rPr lang="en-US" altLang="ko-KR" sz="1500" b="0" i="0" dirty="0">
                <a:effectLst/>
                <a:latin typeface="DM Sans" pitchFamily="2" charset="0"/>
              </a:rPr>
              <a:t>data augmentation </a:t>
            </a:r>
            <a:r>
              <a:rPr lang="ko-KR" altLang="en-US" sz="1500" b="0" i="0" dirty="0">
                <a:effectLst/>
                <a:latin typeface="DM Sans" pitchFamily="2" charset="0"/>
              </a:rPr>
              <a:t>방법을 적용</a:t>
            </a:r>
          </a:p>
        </p:txBody>
      </p:sp>
    </p:spTree>
    <p:extLst>
      <p:ext uri="{BB962C8B-B14F-4D97-AF65-F5344CB8AC3E}">
        <p14:creationId xmlns:p14="http://schemas.microsoft.com/office/powerpoint/2010/main" val="2547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23281" y="412421"/>
            <a:ext cx="10429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02.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프로세스</a:t>
            </a: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E038CF5-712D-CF53-E156-98C96EDA5D18}"/>
              </a:ext>
            </a:extLst>
          </p:cNvPr>
          <p:cNvCxnSpPr/>
          <p:nvPr/>
        </p:nvCxnSpPr>
        <p:spPr>
          <a:xfrm>
            <a:off x="492060" y="791501"/>
            <a:ext cx="815989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23281" y="1052736"/>
            <a:ext cx="30494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494"/>
            <a:r>
              <a:rPr lang="en-US" altLang="ko-KR" sz="2000" b="1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B42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 Pre-Process: Hex Code</a:t>
            </a:r>
            <a:endParaRPr lang="ko-KR" altLang="en-US" sz="2000" b="1" spc="-113" dirty="0">
              <a:ln>
                <a:solidFill>
                  <a:srgbClr val="B42A34">
                    <a:shade val="50000"/>
                    <a:alpha val="0"/>
                  </a:srgbClr>
                </a:solidFill>
              </a:ln>
              <a:solidFill>
                <a:srgbClr val="B42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4332481C-D3AC-40ED-8B61-424ABAB4B3A5}"/>
              </a:ext>
            </a:extLst>
          </p:cNvPr>
          <p:cNvSpPr/>
          <p:nvPr/>
        </p:nvSpPr>
        <p:spPr>
          <a:xfrm>
            <a:off x="523280" y="1425476"/>
            <a:ext cx="8128671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defTabSz="685273" latinLnBrk="0"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effectLst/>
                <a:latin typeface="DM Sans" pitchFamily="2" charset="0"/>
              </a:rPr>
              <a:t>Hex code</a:t>
            </a:r>
            <a:r>
              <a:rPr lang="ko-KR" altLang="en-US" sz="1500" b="0" i="0" dirty="0">
                <a:effectLst/>
                <a:latin typeface="DM Sans" pitchFamily="2" charset="0"/>
              </a:rPr>
              <a:t>에서 동일한 시퀀스 파일 헤더로 추정되는 시작 패턴</a:t>
            </a:r>
            <a:r>
              <a:rPr lang="en-US" altLang="ko-KR" sz="1500" b="0" i="0" dirty="0">
                <a:effectLst/>
                <a:latin typeface="DM Sans" pitchFamily="2" charset="0"/>
              </a:rPr>
              <a:t>(0300ffff030000004b4f52)</a:t>
            </a:r>
            <a:r>
              <a:rPr lang="ko-KR" altLang="en-US" sz="1500" b="0" i="0" dirty="0">
                <a:effectLst/>
                <a:latin typeface="DM Sans" pitchFamily="2" charset="0"/>
              </a:rPr>
              <a:t>을 제거합니다</a:t>
            </a:r>
            <a:r>
              <a:rPr lang="en-US" altLang="ko-KR" sz="1500" b="0" i="0" dirty="0">
                <a:effectLst/>
                <a:latin typeface="DM Sans" pitchFamily="2" charset="0"/>
              </a:rPr>
              <a:t>.</a:t>
            </a:r>
          </a:p>
          <a:p>
            <a:pPr marL="285750" indent="-285750" defTabSz="685273" latinLnBrk="0">
              <a:buFont typeface="Arial" panose="020B0604020202020204" pitchFamily="34" charset="0"/>
              <a:buChar char="•"/>
            </a:pPr>
            <a:r>
              <a:rPr lang="ko-KR" altLang="en-US" sz="1500" b="0" i="0" dirty="0" err="1">
                <a:effectLst/>
                <a:latin typeface="DM Sans" pitchFamily="2" charset="0"/>
              </a:rPr>
              <a:t>로스트아크</a:t>
            </a:r>
            <a:r>
              <a:rPr lang="ko-KR" altLang="en-US" sz="1500" b="0" i="0" dirty="0">
                <a:effectLst/>
                <a:latin typeface="DM Sans" pitchFamily="2" charset="0"/>
              </a:rPr>
              <a:t> 게임의 특성상 클래스에 따라 성별 및 외형이 달라 커스터마이징 파일 적용이 제한되므로</a:t>
            </a:r>
            <a:r>
              <a:rPr lang="en-US" altLang="ko-KR" sz="1500" b="0" i="0" dirty="0">
                <a:effectLst/>
                <a:latin typeface="DM Sans" pitchFamily="2" charset="0"/>
              </a:rPr>
              <a:t>, </a:t>
            </a:r>
            <a:r>
              <a:rPr lang="ko-KR" altLang="en-US" sz="1500" b="0" i="0" dirty="0">
                <a:effectLst/>
                <a:latin typeface="DM Sans" pitchFamily="2" charset="0"/>
              </a:rPr>
              <a:t>모델이 클래스에 따른 성별 및 외형의 차이를 이해하고 각 클래스에 대한 고유한 외형적 특성을 포착 할 수 있게</a:t>
            </a:r>
            <a:r>
              <a:rPr lang="en-US" altLang="ko-KR" sz="1500" dirty="0">
                <a:latin typeface="DM Sans" pitchFamily="2" charset="0"/>
              </a:rPr>
              <a:t> </a:t>
            </a:r>
            <a:r>
              <a:rPr lang="en-US" altLang="ko-KR" sz="1500" b="0" i="0" dirty="0">
                <a:effectLst/>
                <a:latin typeface="DM Sans" pitchFamily="2" charset="0"/>
              </a:rPr>
              <a:t>Hex </a:t>
            </a:r>
            <a:r>
              <a:rPr lang="ko-KR" altLang="en-US" sz="1500" b="0" i="0" dirty="0">
                <a:effectLst/>
                <a:latin typeface="DM Sans" pitchFamily="2" charset="0"/>
              </a:rPr>
              <a:t>코드에 클래스에 대한 라벨링을 추가</a:t>
            </a:r>
            <a:endParaRPr lang="en-US" altLang="ko-KR" sz="1500" spc="-60" dirty="0">
              <a:ln>
                <a:solidFill>
                  <a:srgbClr val="B42A3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709537" y="420986"/>
            <a:ext cx="313387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</a:rPr>
              <a:t>데이터  베이스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&gt;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모델링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&gt;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  서비스 구현</a:t>
            </a: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B108AFF-8918-53FB-12B6-1C0EC10320B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193907"/>
            <a:ext cx="4320000" cy="1620000"/>
          </a:xfrm>
          <a:prstGeom prst="rect">
            <a:avLst/>
          </a:prstGeom>
        </p:spPr>
      </p:pic>
      <p:pic>
        <p:nvPicPr>
          <p:cNvPr id="4" name="Picture 2" descr="로스트아크 직업 순위 추천 무과금 유저 공략 : 네이버 블로그">
            <a:extLst>
              <a:ext uri="{FF2B5EF4-FFF2-40B4-BE49-F238E27FC236}">
                <a16:creationId xmlns:a16="http://schemas.microsoft.com/office/drawing/2014/main" id="{9F7FFD91-63AE-606A-278D-27432001658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488" y="3193907"/>
            <a:ext cx="43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E2D317-7DE7-9446-6246-1C786BD2F2F2}"/>
              </a:ext>
            </a:extLst>
          </p:cNvPr>
          <p:cNvSpPr txBox="1"/>
          <p:nvPr/>
        </p:nvSpPr>
        <p:spPr>
          <a:xfrm>
            <a:off x="1234091" y="4905098"/>
            <a:ext cx="2210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동일한 시퀀스 파일 헤더 </a:t>
            </a:r>
            <a:endParaRPr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79EA9-86BF-24D0-76A0-DECB18625AE9}"/>
              </a:ext>
            </a:extLst>
          </p:cNvPr>
          <p:cNvSpPr txBox="1"/>
          <p:nvPr/>
        </p:nvSpPr>
        <p:spPr>
          <a:xfrm>
            <a:off x="5699067" y="4905098"/>
            <a:ext cx="2210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클래스별 다양한 외형</a:t>
            </a:r>
            <a:endParaRPr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8868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23281" y="412421"/>
            <a:ext cx="10429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02.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프로세스</a:t>
            </a: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E038CF5-712D-CF53-E156-98C96EDA5D18}"/>
              </a:ext>
            </a:extLst>
          </p:cNvPr>
          <p:cNvCxnSpPr/>
          <p:nvPr/>
        </p:nvCxnSpPr>
        <p:spPr>
          <a:xfrm>
            <a:off x="492060" y="791501"/>
            <a:ext cx="815989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23281" y="1052736"/>
            <a:ext cx="52665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494"/>
            <a:r>
              <a:rPr lang="en-US" altLang="ko-KR" sz="2000" b="1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B42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CLIP – Contrastive Language-Image Pre-Training</a:t>
            </a:r>
            <a:endParaRPr lang="ko-KR" altLang="en-US" sz="2000" b="1" spc="-113" dirty="0">
              <a:ln>
                <a:solidFill>
                  <a:srgbClr val="B42A34">
                    <a:shade val="50000"/>
                    <a:alpha val="0"/>
                  </a:srgbClr>
                </a:solidFill>
              </a:ln>
              <a:solidFill>
                <a:srgbClr val="B42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709537" y="420986"/>
            <a:ext cx="313387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</a:rPr>
              <a:t>데이터  베이스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&gt;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모델링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&gt;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  서비스 구현</a:t>
            </a:r>
          </a:p>
        </p:txBody>
      </p:sp>
      <p:pic>
        <p:nvPicPr>
          <p:cNvPr id="3" name="내용 개체 틀 8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BFDFA8AD-A298-3657-1C14-A48E34284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60" y="1988839"/>
            <a:ext cx="6528212" cy="46487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ED2BC1-C582-E282-B1FD-2553691CFA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2060" y="4543470"/>
            <a:ext cx="1440000" cy="1440000"/>
          </a:xfrm>
          <a:prstGeom prst="ellipse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FE5BDF4-10E5-15AB-D652-01CFAF4EB393}"/>
              </a:ext>
            </a:extLst>
          </p:cNvPr>
          <p:cNvSpPr/>
          <p:nvPr/>
        </p:nvSpPr>
        <p:spPr>
          <a:xfrm>
            <a:off x="671217" y="2815277"/>
            <a:ext cx="1062000" cy="59987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03 00 FF FF 03 00 00 00 ...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3AF46-BA49-BA43-26E6-01B24EE43641}"/>
              </a:ext>
            </a:extLst>
          </p:cNvPr>
          <p:cNvSpPr txBox="1"/>
          <p:nvPr/>
        </p:nvSpPr>
        <p:spPr>
          <a:xfrm>
            <a:off x="971600" y="3623053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&lt;HEX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Code&gt;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C4408-F9AB-4968-0B83-1BB56C4A2819}"/>
              </a:ext>
            </a:extLst>
          </p:cNvPr>
          <p:cNvSpPr txBox="1"/>
          <p:nvPr/>
        </p:nvSpPr>
        <p:spPr>
          <a:xfrm>
            <a:off x="713570" y="6045523"/>
            <a:ext cx="996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&lt;Input Image&gt;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FE2FC-CC63-239F-08E6-5D0B9944D5D8}"/>
              </a:ext>
            </a:extLst>
          </p:cNvPr>
          <p:cNvSpPr txBox="1"/>
          <p:nvPr/>
        </p:nvSpPr>
        <p:spPr>
          <a:xfrm>
            <a:off x="4788024" y="6514439"/>
            <a:ext cx="1656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&lt;Cross Correlation Matrix&gt;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0EF752E-567D-85BE-F228-E09C118186D9}"/>
              </a:ext>
            </a:extLst>
          </p:cNvPr>
          <p:cNvSpPr/>
          <p:nvPr/>
        </p:nvSpPr>
        <p:spPr>
          <a:xfrm>
            <a:off x="523281" y="1424389"/>
            <a:ext cx="812867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b="0" i="0" u="none" strike="noStrike" dirty="0">
                <a:effectLst/>
                <a:latin typeface="+mn-ea"/>
              </a:rPr>
              <a:t>HEX Code</a:t>
            </a:r>
            <a:r>
              <a:rPr lang="ko-KR" altLang="en-US" sz="1500" b="0" i="0" u="none" strike="noStrike" dirty="0">
                <a:effectLst/>
                <a:latin typeface="+mn-ea"/>
              </a:rPr>
              <a:t>와 </a:t>
            </a:r>
            <a:r>
              <a:rPr lang="en-US" altLang="ko-KR" sz="1500" b="0" i="0" u="none" strike="noStrike" dirty="0">
                <a:effectLst/>
                <a:latin typeface="+mn-ea"/>
              </a:rPr>
              <a:t>Input Image </a:t>
            </a:r>
            <a:r>
              <a:rPr lang="ko-KR" altLang="en-US" sz="1500" b="0" i="0" u="none" strike="noStrike" dirty="0">
                <a:effectLst/>
                <a:latin typeface="+mn-ea"/>
              </a:rPr>
              <a:t>사이의 상관 계수 정보를 담고 있는 </a:t>
            </a:r>
            <a:r>
              <a:rPr lang="en-US" altLang="ko-KR" sz="1500" b="0" i="0" u="none" strike="noStrike" dirty="0">
                <a:effectLst/>
                <a:latin typeface="+mn-ea"/>
              </a:rPr>
              <a:t>Cross Correlation Matrix </a:t>
            </a:r>
            <a:r>
              <a:rPr lang="ko-KR" altLang="en-US" sz="1500" b="0" i="0" u="none" strike="noStrike" dirty="0">
                <a:effectLst/>
                <a:latin typeface="+mn-ea"/>
              </a:rPr>
              <a:t>생성</a:t>
            </a:r>
            <a:endParaRPr lang="en-US" altLang="ko-KR" sz="1500" b="0" i="0" u="none" strike="noStrike" dirty="0">
              <a:effectLst/>
              <a:latin typeface="+mn-ea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n-ea"/>
              </a:rPr>
              <a:t>이를 이용해 </a:t>
            </a:r>
            <a:r>
              <a:rPr lang="en-US" altLang="ko-KR" sz="1500" b="0" i="0" u="none" strike="noStrike" dirty="0">
                <a:effectLst/>
                <a:latin typeface="+mn-ea"/>
              </a:rPr>
              <a:t>Input Image</a:t>
            </a:r>
            <a:r>
              <a:rPr lang="ko-KR" altLang="en-US" sz="1500" b="0" i="0" u="none" strike="noStrike" dirty="0">
                <a:effectLst/>
                <a:latin typeface="+mn-ea"/>
              </a:rPr>
              <a:t>의 특징 정보를 담고 있는 </a:t>
            </a:r>
            <a:r>
              <a:rPr lang="en-US" altLang="ko-KR" sz="1500" b="0" i="0" u="none" strike="noStrike" dirty="0">
                <a:effectLst/>
                <a:latin typeface="RomanT" panose="00000400000000000000" pitchFamily="2" charset="0"/>
                <a:ea typeface="Malgun Gothic" panose="020B0503020000020004" pitchFamily="50" charset="-127"/>
                <a:cs typeface="RomanT" panose="00000400000000000000" pitchFamily="2" charset="0"/>
              </a:rPr>
              <a:t>I</a:t>
            </a:r>
            <a:r>
              <a:rPr lang="en-US" altLang="ko-KR" sz="1500" b="0" i="0" u="none" strike="noStrike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en-US" sz="1500" b="0" i="0" u="none" strike="noStrike" dirty="0">
                <a:effectLst/>
                <a:latin typeface="+mn-ea"/>
              </a:rPr>
              <a:t>벡터 라벨링</a:t>
            </a:r>
          </a:p>
        </p:txBody>
      </p:sp>
    </p:spTree>
    <p:extLst>
      <p:ext uri="{BB962C8B-B14F-4D97-AF65-F5344CB8AC3E}">
        <p14:creationId xmlns:p14="http://schemas.microsoft.com/office/powerpoint/2010/main" val="3515500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23281" y="412421"/>
            <a:ext cx="10429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02.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프로세스</a:t>
            </a: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E038CF5-712D-CF53-E156-98C96EDA5D18}"/>
              </a:ext>
            </a:extLst>
          </p:cNvPr>
          <p:cNvCxnSpPr/>
          <p:nvPr/>
        </p:nvCxnSpPr>
        <p:spPr>
          <a:xfrm>
            <a:off x="492060" y="791501"/>
            <a:ext cx="815989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23281" y="1052736"/>
            <a:ext cx="11920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494"/>
            <a:r>
              <a:rPr lang="en-US" altLang="ko-KR" sz="2000" b="1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B42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Our Model</a:t>
            </a:r>
            <a:endParaRPr lang="ko-KR" altLang="en-US" sz="2000" b="1" spc="-113" dirty="0">
              <a:ln>
                <a:solidFill>
                  <a:srgbClr val="B42A34">
                    <a:shade val="50000"/>
                    <a:alpha val="0"/>
                  </a:srgbClr>
                </a:solidFill>
              </a:ln>
              <a:solidFill>
                <a:srgbClr val="B42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4332481C-D3AC-40ED-8B61-424ABAB4B3A5}"/>
              </a:ext>
            </a:extLst>
          </p:cNvPr>
          <p:cNvSpPr/>
          <p:nvPr/>
        </p:nvSpPr>
        <p:spPr>
          <a:xfrm>
            <a:off x="523280" y="1425476"/>
            <a:ext cx="8128671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defTabSz="685273" latinLnBrk="0">
              <a:buFont typeface="Arial" panose="020B0604020202020204" pitchFamily="34" charset="0"/>
              <a:buChar char="•"/>
            </a:pPr>
            <a:r>
              <a:rPr lang="ko-KR" altLang="en-US" sz="15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</a:rPr>
              <a:t>임의의 얼굴 사진을 넣었을 때</a:t>
            </a:r>
            <a:r>
              <a:rPr lang="en-US" altLang="ko-KR" sz="15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</a:rPr>
              <a:t>,</a:t>
            </a:r>
            <a:r>
              <a:rPr lang="ko-KR" altLang="en-US" sz="15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</a:rPr>
              <a:t> </a:t>
            </a:r>
            <a:r>
              <a:rPr lang="en-US" altLang="ko-KR" sz="15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</a:rPr>
              <a:t>TYPE </a:t>
            </a:r>
            <a:r>
              <a:rPr lang="ko-KR" altLang="en-US" sz="15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</a:rPr>
              <a:t>에 맞는 </a:t>
            </a:r>
            <a:r>
              <a:rPr lang="en-US" altLang="ko-KR" sz="15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</a:rPr>
              <a:t>HEX Code</a:t>
            </a:r>
            <a:r>
              <a:rPr lang="ko-KR" altLang="en-US" sz="1500" spc="-60" dirty="0" err="1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</a:rPr>
              <a:t>를</a:t>
            </a:r>
            <a:r>
              <a:rPr lang="ko-KR" altLang="en-US" sz="1500" spc="-60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</a:rPr>
              <a:t> 제공</a:t>
            </a:r>
            <a:endParaRPr lang="en-US" altLang="ko-KR" sz="1500" spc="-60" dirty="0">
              <a:ln>
                <a:solidFill>
                  <a:srgbClr val="B42A3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709537" y="420986"/>
            <a:ext cx="313387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데이터 베이스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&gt;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</a:rPr>
              <a:t>모델링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&gt;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  서비스 구현</a:t>
            </a:r>
          </a:p>
        </p:txBody>
      </p:sp>
      <p:pic>
        <p:nvPicPr>
          <p:cNvPr id="4" name="Picture 4" descr="Deep Learning | Free Artificial Intelligence Courses">
            <a:extLst>
              <a:ext uri="{FF2B5EF4-FFF2-40B4-BE49-F238E27FC236}">
                <a16:creationId xmlns:a16="http://schemas.microsoft.com/office/drawing/2014/main" id="{35DCB15D-267A-1C17-D4F7-BA1FCE9AE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B52A3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461" y="2264217"/>
            <a:ext cx="3168307" cy="316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인간의 얼굴, 입술, 인물사진, 속눈썹이(가) 표시된 사진&#10;&#10;자동 생성된 설명">
            <a:extLst>
              <a:ext uri="{FF2B5EF4-FFF2-40B4-BE49-F238E27FC236}">
                <a16:creationId xmlns:a16="http://schemas.microsoft.com/office/drawing/2014/main" id="{0D70C4CC-4842-1E0F-DDDD-C21E3C3966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34" y="3440589"/>
            <a:ext cx="1045589" cy="1049550"/>
          </a:xfrm>
          <a:prstGeom prst="rect">
            <a:avLst/>
          </a:prstGeom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53DF2C2-A0ED-D019-7FF8-AE0548BADBC5}"/>
              </a:ext>
            </a:extLst>
          </p:cNvPr>
          <p:cNvSpPr/>
          <p:nvPr/>
        </p:nvSpPr>
        <p:spPr>
          <a:xfrm>
            <a:off x="2427397" y="3842253"/>
            <a:ext cx="576064" cy="24622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DE619309-4531-B766-E09E-4F7DAAB8111E}"/>
              </a:ext>
            </a:extLst>
          </p:cNvPr>
          <p:cNvSpPr/>
          <p:nvPr/>
        </p:nvSpPr>
        <p:spPr>
          <a:xfrm>
            <a:off x="5883736" y="3842252"/>
            <a:ext cx="576064" cy="24622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CF21369D-2E9D-7C2C-1C13-6C20F20643CA}"/>
              </a:ext>
            </a:extLst>
          </p:cNvPr>
          <p:cNvGraphicFramePr>
            <a:graphicFrameLocks noGrp="1"/>
          </p:cNvGraphicFramePr>
          <p:nvPr/>
        </p:nvGraphicFramePr>
        <p:xfrm>
          <a:off x="6722249" y="3311575"/>
          <a:ext cx="2329794" cy="1307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373">
                  <a:extLst>
                    <a:ext uri="{9D8B030D-6E8A-4147-A177-3AD203B41FA5}">
                      <a16:colId xmlns:a16="http://schemas.microsoft.com/office/drawing/2014/main" val="3686768867"/>
                    </a:ext>
                  </a:extLst>
                </a:gridCol>
                <a:gridCol w="1154421">
                  <a:extLst>
                    <a:ext uri="{9D8B030D-6E8A-4147-A177-3AD203B41FA5}">
                      <a16:colId xmlns:a16="http://schemas.microsoft.com/office/drawing/2014/main" val="880731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HEX CODE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195824"/>
                  </a:ext>
                </a:extLst>
              </a:tr>
              <a:tr h="334258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eye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FF0000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147208"/>
                  </a:ext>
                </a:extLst>
              </a:tr>
              <a:tr h="334258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nose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FFCC00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297018"/>
                  </a:ext>
                </a:extLst>
              </a:tr>
              <a:tr h="334258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mouth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0066FF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331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125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23281" y="412421"/>
            <a:ext cx="10429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02.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프로세스</a:t>
            </a: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E038CF5-712D-CF53-E156-98C96EDA5D18}"/>
              </a:ext>
            </a:extLst>
          </p:cNvPr>
          <p:cNvCxnSpPr/>
          <p:nvPr/>
        </p:nvCxnSpPr>
        <p:spPr>
          <a:xfrm>
            <a:off x="492060" y="791501"/>
            <a:ext cx="815989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23281" y="1052736"/>
            <a:ext cx="25732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494"/>
            <a:r>
              <a:rPr lang="en-US" altLang="ko-KR" sz="2000" b="1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B42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Vison Transformer (</a:t>
            </a:r>
            <a:r>
              <a:rPr lang="en-US" altLang="ko-KR" sz="2000" b="1" spc="-113" dirty="0" err="1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B42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ViT</a:t>
            </a:r>
            <a:r>
              <a:rPr lang="en-US" altLang="ko-KR" sz="2000" b="1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B42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2000" b="1" spc="-113" dirty="0">
              <a:ln>
                <a:solidFill>
                  <a:srgbClr val="B42A34">
                    <a:shade val="50000"/>
                    <a:alpha val="0"/>
                  </a:srgbClr>
                </a:solidFill>
              </a:ln>
              <a:solidFill>
                <a:srgbClr val="B42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4332481C-D3AC-40ED-8B61-424ABAB4B3A5}"/>
              </a:ext>
            </a:extLst>
          </p:cNvPr>
          <p:cNvSpPr/>
          <p:nvPr/>
        </p:nvSpPr>
        <p:spPr>
          <a:xfrm>
            <a:off x="523280" y="1425476"/>
            <a:ext cx="8128671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defTabSz="685273" latinLnBrk="0">
              <a:buFont typeface="Arial" panose="020B0604020202020204" pitchFamily="34" charset="0"/>
              <a:buChar char="•"/>
            </a:pPr>
            <a:r>
              <a:rPr lang="en" altLang="ko-Kore-KR" sz="1500" dirty="0"/>
              <a:t>Image Classification</a:t>
            </a:r>
            <a:r>
              <a:rPr lang="ko-KR" altLang="en-US" sz="1500" dirty="0"/>
              <a:t>에서는 </a:t>
            </a:r>
            <a:r>
              <a:rPr lang="en" altLang="ko-Kore-KR" sz="1500" dirty="0"/>
              <a:t>SOTA model</a:t>
            </a:r>
            <a:r>
              <a:rPr lang="ko-KR" altLang="en-US" sz="1500" dirty="0"/>
              <a:t>을 사용하여</a:t>
            </a:r>
            <a:r>
              <a:rPr lang="en-US" altLang="ko-KR" sz="1500" dirty="0"/>
              <a:t> </a:t>
            </a:r>
            <a:r>
              <a:rPr lang="en" altLang="ko-Kore-KR" sz="1500" dirty="0"/>
              <a:t>image</a:t>
            </a:r>
            <a:r>
              <a:rPr lang="ko-KR" altLang="en-US" sz="1500" dirty="0"/>
              <a:t>와 </a:t>
            </a:r>
            <a:r>
              <a:rPr lang="en" altLang="ko-Kore-KR" sz="1500" dirty="0"/>
              <a:t>hex code</a:t>
            </a:r>
            <a:r>
              <a:rPr lang="ko-KR" altLang="en-US" sz="1500" dirty="0"/>
              <a:t>의 </a:t>
            </a:r>
            <a:r>
              <a:rPr lang="en" altLang="ko-Kore-KR" sz="1500" dirty="0"/>
              <a:t>pair dataset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 </a:t>
            </a:r>
            <a:r>
              <a:rPr lang="ko-KR" altLang="en-US" sz="1500" dirty="0"/>
              <a:t>학습 진행</a:t>
            </a:r>
            <a:endParaRPr lang="en-US" altLang="ko-KR" sz="1500" dirty="0"/>
          </a:p>
          <a:p>
            <a:pPr marL="285750" indent="-285750" defTabSz="685273" latinLnBrk="0">
              <a:buFont typeface="Arial" panose="020B0604020202020204" pitchFamily="34" charset="0"/>
              <a:buChar char="•"/>
            </a:pPr>
            <a:r>
              <a:rPr lang="ko-KR" altLang="en-US" sz="1500" dirty="0"/>
              <a:t>이를 통해</a:t>
            </a:r>
            <a:r>
              <a:rPr lang="en-US" altLang="ko-KR" sz="1500" dirty="0"/>
              <a:t>, </a:t>
            </a:r>
            <a:r>
              <a:rPr lang="ko-KR" altLang="en-US" sz="1500" dirty="0"/>
              <a:t>임의의 </a:t>
            </a:r>
            <a:r>
              <a:rPr lang="en" altLang="ko-Kore-KR" sz="1500" dirty="0"/>
              <a:t>input</a:t>
            </a:r>
            <a:r>
              <a:rPr lang="ko-KR" altLang="en-US" sz="1500" dirty="0"/>
              <a:t>에 대해 적절한 </a:t>
            </a:r>
            <a:r>
              <a:rPr lang="en" altLang="ko-Kore-KR" sz="1500" dirty="0"/>
              <a:t>output(hex)</a:t>
            </a:r>
            <a:r>
              <a:rPr lang="ko-KR" altLang="en-US" sz="1500" dirty="0"/>
              <a:t>을 예측하는 것이 목표로 함</a:t>
            </a:r>
            <a:endParaRPr lang="en-US" altLang="ko-KR" sz="1500" dirty="0"/>
          </a:p>
          <a:p>
            <a:pPr marL="285750" indent="-285750" defTabSz="685273" latinLnBrk="0">
              <a:buFont typeface="Arial" panose="020B0604020202020204" pitchFamily="34" charset="0"/>
              <a:buChar char="•"/>
            </a:pPr>
            <a:r>
              <a:rPr lang="ko-KR" altLang="en-US" sz="1500" dirty="0"/>
              <a:t>이를 위해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학습 알고리즘을 적용하고</a:t>
            </a:r>
            <a:r>
              <a:rPr lang="en-US" altLang="ko-KR" sz="1500" dirty="0"/>
              <a:t>, </a:t>
            </a:r>
            <a:r>
              <a:rPr lang="ko-KR" altLang="en-US" sz="1500" dirty="0"/>
              <a:t>데이터셋의 크기를 늘리는 등의 다양한 변형 시도 계획</a:t>
            </a:r>
            <a:endParaRPr lang="en-US" altLang="ko-KR" sz="1500" dirty="0"/>
          </a:p>
          <a:p>
            <a:pPr marL="285750" indent="-285750" defTabSz="685273" latinLnBrk="0">
              <a:buFont typeface="Arial" panose="020B0604020202020204" pitchFamily="34" charset="0"/>
              <a:buChar char="•"/>
            </a:pPr>
            <a:r>
              <a:rPr lang="ko-KR" altLang="en-US" sz="1500" dirty="0"/>
              <a:t>데이터셋의 품질을 높이기 위해</a:t>
            </a:r>
            <a:r>
              <a:rPr lang="en-US" altLang="ko-KR" sz="1500" dirty="0"/>
              <a:t> </a:t>
            </a:r>
            <a:r>
              <a:rPr lang="ko-KR" altLang="en-US" sz="1500" dirty="0"/>
              <a:t>수작업으로 데이터를 정제하고 </a:t>
            </a:r>
            <a:r>
              <a:rPr lang="ko-KR" altLang="en-US" sz="1500" dirty="0" err="1"/>
              <a:t>라벨링</a:t>
            </a:r>
            <a:r>
              <a:rPr lang="ko-KR" altLang="en-US" sz="1500" dirty="0"/>
              <a:t> 진행 예정</a:t>
            </a:r>
            <a:endParaRPr lang="en-US" altLang="ko-KR" sz="1500" dirty="0"/>
          </a:p>
          <a:p>
            <a:pPr marL="285750" indent="-285750" defTabSz="685273" latinLnBrk="0">
              <a:buFont typeface="Arial" panose="020B0604020202020204" pitchFamily="34" charset="0"/>
              <a:buChar char="•"/>
            </a:pPr>
            <a:r>
              <a:rPr lang="ko-KR" altLang="en-US" sz="1500" dirty="0"/>
              <a:t>예측 모델 완성 후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시나리오에서의 성능을 평가하고</a:t>
            </a:r>
            <a:r>
              <a:rPr lang="en-US" altLang="ko-KR" sz="1500" dirty="0"/>
              <a:t>, </a:t>
            </a:r>
            <a:r>
              <a:rPr lang="ko-KR" altLang="en-US" sz="1500" dirty="0"/>
              <a:t>성능 개선을 위한 방법 모색 예정</a:t>
            </a:r>
            <a:endParaRPr lang="en-US" altLang="ko-KR" sz="1500" spc="-60" dirty="0">
              <a:ln>
                <a:solidFill>
                  <a:srgbClr val="B42A34">
                    <a:shade val="50000"/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709537" y="420986"/>
            <a:ext cx="310187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데이터 베이스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&gt;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</a:rPr>
              <a:t>모델링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&gt;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  서비스 구현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83C12A-7C54-88EF-212D-8DC7467E3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140968"/>
            <a:ext cx="6372200" cy="351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094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23281" y="412421"/>
            <a:ext cx="10429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02.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프로세스</a:t>
            </a: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E038CF5-712D-CF53-E156-98C96EDA5D18}"/>
              </a:ext>
            </a:extLst>
          </p:cNvPr>
          <p:cNvCxnSpPr/>
          <p:nvPr/>
        </p:nvCxnSpPr>
        <p:spPr>
          <a:xfrm>
            <a:off x="492060" y="791501"/>
            <a:ext cx="815989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23281" y="1052736"/>
            <a:ext cx="84728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494"/>
            <a:r>
              <a:rPr lang="en-US" altLang="ko-KR" sz="2000" b="1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B42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Service </a:t>
            </a:r>
            <a:endParaRPr lang="ko-KR" altLang="en-US" sz="2000" b="1" spc="-113" dirty="0">
              <a:ln>
                <a:solidFill>
                  <a:srgbClr val="B42A34">
                    <a:shade val="50000"/>
                    <a:alpha val="0"/>
                  </a:srgbClr>
                </a:solidFill>
              </a:ln>
              <a:solidFill>
                <a:srgbClr val="B42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709537" y="420986"/>
            <a:ext cx="310187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데이터 베이스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&gt;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모델링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&gt;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</a:rPr>
              <a:t>서비스 구현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99BD86F-1C0C-E37D-473E-4E6EF7BEE1F6}"/>
              </a:ext>
            </a:extLst>
          </p:cNvPr>
          <p:cNvGrpSpPr/>
          <p:nvPr/>
        </p:nvGrpSpPr>
        <p:grpSpPr>
          <a:xfrm>
            <a:off x="529898" y="2883185"/>
            <a:ext cx="8421267" cy="3546933"/>
            <a:chOff x="361366" y="1768274"/>
            <a:chExt cx="8421267" cy="35469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13EE315-A204-A87E-6B6D-8E265F930649}"/>
                </a:ext>
              </a:extLst>
            </p:cNvPr>
            <p:cNvGrpSpPr/>
            <p:nvPr/>
          </p:nvGrpSpPr>
          <p:grpSpPr>
            <a:xfrm>
              <a:off x="361366" y="1988842"/>
              <a:ext cx="8421267" cy="3312368"/>
              <a:chOff x="257254" y="1896468"/>
              <a:chExt cx="8682631" cy="343982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8D56F25-FEBE-F618-DD79-ED78CF22A2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8800"/>
                        </a14:imgEffect>
                      </a14:imgLayer>
                    </a14:imgProps>
                  </a:ext>
                </a:extLst>
              </a:blip>
              <a:srcRect r="21743"/>
              <a:stretch/>
            </p:blipFill>
            <p:spPr>
              <a:xfrm>
                <a:off x="257254" y="3112801"/>
                <a:ext cx="1270966" cy="1662163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F8C4E007-2515-5205-4A5E-289C36037B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</a:blip>
              <a:stretch>
                <a:fillRect/>
              </a:stretch>
            </p:blipFill>
            <p:spPr>
              <a:xfrm>
                <a:off x="6694201" y="2408558"/>
                <a:ext cx="2245684" cy="1724685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7AA2AEC-F247-61F9-6FF8-E77D490D9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biLevel thresh="25000"/>
              </a:blip>
              <a:stretch>
                <a:fillRect/>
              </a:stretch>
            </p:blipFill>
            <p:spPr>
              <a:xfrm>
                <a:off x="4303412" y="3754523"/>
                <a:ext cx="1723273" cy="1581772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A305C3F-86B0-5EE3-D373-BCB16D10D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biLevel thresh="50000"/>
              </a:blip>
              <a:stretch>
                <a:fillRect/>
              </a:stretch>
            </p:blipFill>
            <p:spPr>
              <a:xfrm>
                <a:off x="2195736" y="1896468"/>
                <a:ext cx="1440160" cy="1532532"/>
              </a:xfrm>
              <a:prstGeom prst="rect">
                <a:avLst/>
              </a:prstGeom>
            </p:spPr>
          </p:pic>
        </p:grpSp>
        <p:sp>
          <p:nvSpPr>
            <p:cNvPr id="18" name="호 17">
              <a:extLst>
                <a:ext uri="{FF2B5EF4-FFF2-40B4-BE49-F238E27FC236}">
                  <a16:creationId xmlns:a16="http://schemas.microsoft.com/office/drawing/2014/main" id="{E8EE865D-4A2D-85B5-D5D4-CDC1409F4264}"/>
                </a:ext>
              </a:extLst>
            </p:cNvPr>
            <p:cNvSpPr/>
            <p:nvPr/>
          </p:nvSpPr>
          <p:spPr>
            <a:xfrm rot="16200000">
              <a:off x="1375862" y="2301049"/>
              <a:ext cx="1283644" cy="1718111"/>
            </a:xfrm>
            <a:prstGeom prst="arc">
              <a:avLst/>
            </a:prstGeom>
            <a:ln w="57150">
              <a:solidFill>
                <a:srgbClr val="E2A99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9" name="호 18">
              <a:extLst>
                <a:ext uri="{FF2B5EF4-FFF2-40B4-BE49-F238E27FC236}">
                  <a16:creationId xmlns:a16="http://schemas.microsoft.com/office/drawing/2014/main" id="{91F7CD28-9A2C-82E8-187A-D0FCF9A7CC85}"/>
                </a:ext>
              </a:extLst>
            </p:cNvPr>
            <p:cNvSpPr/>
            <p:nvPr/>
          </p:nvSpPr>
          <p:spPr>
            <a:xfrm rot="7539011">
              <a:off x="1425804" y="2407191"/>
              <a:ext cx="3026563" cy="2789470"/>
            </a:xfrm>
            <a:prstGeom prst="arc">
              <a:avLst>
                <a:gd name="adj1" fmla="val 17170911"/>
                <a:gd name="adj2" fmla="val 0"/>
              </a:avLst>
            </a:prstGeom>
            <a:ln w="57150">
              <a:solidFill>
                <a:srgbClr val="E2A99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호 19">
              <a:extLst>
                <a:ext uri="{FF2B5EF4-FFF2-40B4-BE49-F238E27FC236}">
                  <a16:creationId xmlns:a16="http://schemas.microsoft.com/office/drawing/2014/main" id="{DA1A6B70-1FD2-963F-311B-C97B9758E25B}"/>
                </a:ext>
              </a:extLst>
            </p:cNvPr>
            <p:cNvSpPr/>
            <p:nvPr/>
          </p:nvSpPr>
          <p:spPr>
            <a:xfrm rot="19228630">
              <a:off x="4117898" y="1768274"/>
              <a:ext cx="2477905" cy="3330212"/>
            </a:xfrm>
            <a:prstGeom prst="arc">
              <a:avLst/>
            </a:prstGeom>
            <a:ln w="57150">
              <a:solidFill>
                <a:srgbClr val="E2A99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2" name="호 21">
              <a:extLst>
                <a:ext uri="{FF2B5EF4-FFF2-40B4-BE49-F238E27FC236}">
                  <a16:creationId xmlns:a16="http://schemas.microsoft.com/office/drawing/2014/main" id="{0E91C772-0358-DC46-F743-EEA1AB7FB30A}"/>
                </a:ext>
              </a:extLst>
            </p:cNvPr>
            <p:cNvSpPr/>
            <p:nvPr/>
          </p:nvSpPr>
          <p:spPr>
            <a:xfrm rot="7539011">
              <a:off x="5458448" y="2924938"/>
              <a:ext cx="3026563" cy="1428385"/>
            </a:xfrm>
            <a:prstGeom prst="arc">
              <a:avLst>
                <a:gd name="adj1" fmla="val 17170911"/>
                <a:gd name="adj2" fmla="val 0"/>
              </a:avLst>
            </a:prstGeom>
            <a:ln w="57150">
              <a:solidFill>
                <a:srgbClr val="E2A99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232BC1B-BE23-F5C6-4431-332F416BF123}"/>
              </a:ext>
            </a:extLst>
          </p:cNvPr>
          <p:cNvSpPr txBox="1"/>
          <p:nvPr/>
        </p:nvSpPr>
        <p:spPr>
          <a:xfrm>
            <a:off x="492060" y="1437254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500" dirty="0">
                <a:latin typeface="+mj-lt"/>
              </a:rPr>
              <a:t>B</a:t>
            </a:r>
            <a:r>
              <a:rPr kumimoji="1" lang="en" altLang="ko-KR" sz="1500" dirty="0" err="1">
                <a:latin typeface="+mj-lt"/>
              </a:rPr>
              <a:t>ackend</a:t>
            </a:r>
            <a:r>
              <a:rPr kumimoji="1" lang="ko-KR" altLang="en-US" sz="1500" dirty="0">
                <a:latin typeface="+mj-lt"/>
              </a:rPr>
              <a:t>에서 </a:t>
            </a:r>
            <a:r>
              <a:rPr kumimoji="1" lang="en" altLang="ko-Kore-KR" sz="1500" dirty="0">
                <a:latin typeface="+mj-lt"/>
              </a:rPr>
              <a:t>API </a:t>
            </a:r>
            <a:r>
              <a:rPr kumimoji="1" lang="en-US" altLang="ko-Kore-KR" sz="1500" dirty="0">
                <a:latin typeface="+mj-lt"/>
              </a:rPr>
              <a:t>End-Point</a:t>
            </a:r>
            <a:r>
              <a:rPr kumimoji="1" lang="ko-KR" altLang="en-US" sz="1500" dirty="0">
                <a:latin typeface="+mj-lt"/>
              </a:rPr>
              <a:t>를 설정</a:t>
            </a:r>
            <a:r>
              <a:rPr kumimoji="1" lang="en-US" altLang="ko-KR" sz="1500" dirty="0">
                <a:latin typeface="+mj-lt"/>
              </a:rPr>
              <a:t>, React</a:t>
            </a:r>
            <a:r>
              <a:rPr kumimoji="1" lang="ko-KR" altLang="en-US" sz="1500" dirty="0">
                <a:latin typeface="+mj-lt"/>
              </a:rPr>
              <a:t>에서는 해당 </a:t>
            </a:r>
            <a:r>
              <a:rPr kumimoji="1" lang="en" altLang="ko-Kore-KR" sz="1500" dirty="0">
                <a:latin typeface="+mj-lt"/>
              </a:rPr>
              <a:t>API</a:t>
            </a:r>
            <a:r>
              <a:rPr kumimoji="1" lang="ko-KR" altLang="en-US" sz="1500" dirty="0" err="1">
                <a:latin typeface="+mj-lt"/>
              </a:rPr>
              <a:t>를</a:t>
            </a:r>
            <a:r>
              <a:rPr kumimoji="1" lang="ko-KR" altLang="en-US" sz="1500" dirty="0">
                <a:latin typeface="+mj-lt"/>
              </a:rPr>
              <a:t> 호출하며 데이터를 요청하여 </a:t>
            </a:r>
            <a:r>
              <a:rPr kumimoji="1" lang="en" altLang="ko-Kore-KR" sz="1500" dirty="0">
                <a:latin typeface="+mj-lt"/>
              </a:rPr>
              <a:t>UI</a:t>
            </a:r>
            <a:r>
              <a:rPr kumimoji="1" lang="ko-KR" altLang="en-US" sz="1500" dirty="0">
                <a:latin typeface="+mj-lt"/>
              </a:rPr>
              <a:t>에 표시하는 방식 사용</a:t>
            </a:r>
            <a:endParaRPr kumimoji="1" lang="en-US" altLang="ko-KR" sz="15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500" dirty="0">
                <a:latin typeface="+mj-lt"/>
              </a:rPr>
              <a:t>이를 위해 </a:t>
            </a:r>
            <a:r>
              <a:rPr kumimoji="1" lang="en" altLang="ko-Kore-KR" sz="1500" dirty="0">
                <a:latin typeface="+mj-lt"/>
              </a:rPr>
              <a:t>Flask</a:t>
            </a:r>
            <a:r>
              <a:rPr kumimoji="1" lang="ko-KR" altLang="en-US" sz="1500" dirty="0">
                <a:latin typeface="+mj-lt"/>
              </a:rPr>
              <a:t>나 </a:t>
            </a:r>
            <a:r>
              <a:rPr kumimoji="1" lang="en" altLang="ko-Kore-KR" sz="1500" dirty="0">
                <a:latin typeface="+mj-lt"/>
              </a:rPr>
              <a:t>Django</a:t>
            </a:r>
            <a:r>
              <a:rPr kumimoji="1" lang="ko-KR" altLang="en-US" sz="1500" dirty="0">
                <a:latin typeface="+mj-lt"/>
              </a:rPr>
              <a:t>와 같은 웹 프레임워크를 사용하여 </a:t>
            </a:r>
            <a:r>
              <a:rPr kumimoji="1" lang="en" altLang="ko-KR" sz="1500" dirty="0">
                <a:latin typeface="+mj-lt"/>
              </a:rPr>
              <a:t>backend</a:t>
            </a:r>
            <a:r>
              <a:rPr kumimoji="1" lang="ko-KR" altLang="en-US" sz="1500" dirty="0" err="1">
                <a:latin typeface="+mj-lt"/>
              </a:rPr>
              <a:t>를</a:t>
            </a:r>
            <a:r>
              <a:rPr kumimoji="1" lang="ko-KR" altLang="en-US" sz="1500" dirty="0">
                <a:latin typeface="+mj-lt"/>
              </a:rPr>
              <a:t> 구축하고</a:t>
            </a:r>
            <a:r>
              <a:rPr kumimoji="1" lang="en-US" altLang="ko-KR" sz="1500" dirty="0">
                <a:latin typeface="+mj-lt"/>
              </a:rPr>
              <a:t>, </a:t>
            </a:r>
            <a:r>
              <a:rPr kumimoji="1" lang="en" altLang="ko-Kore-KR" sz="1500" dirty="0" err="1">
                <a:latin typeface="+mj-lt"/>
              </a:rPr>
              <a:t>Axios</a:t>
            </a:r>
            <a:r>
              <a:rPr kumimoji="1" lang="ko-KR" altLang="en-US" sz="1500" dirty="0">
                <a:latin typeface="+mj-lt"/>
              </a:rPr>
              <a:t>나 </a:t>
            </a:r>
            <a:r>
              <a:rPr kumimoji="1" lang="en" altLang="ko-Kore-KR" sz="1500" dirty="0">
                <a:latin typeface="+mj-lt"/>
              </a:rPr>
              <a:t>Fetch</a:t>
            </a:r>
            <a:r>
              <a:rPr kumimoji="1" lang="ko-KR" altLang="en-US" sz="1500" dirty="0">
                <a:latin typeface="+mj-lt"/>
              </a:rPr>
              <a:t>와 같은 </a:t>
            </a:r>
            <a:r>
              <a:rPr kumimoji="1" lang="en" altLang="ko-Kore-KR" sz="1500" dirty="0">
                <a:latin typeface="+mj-lt"/>
              </a:rPr>
              <a:t>HTTP </a:t>
            </a:r>
            <a:r>
              <a:rPr kumimoji="1" lang="ko-KR" altLang="en-US" sz="1500" dirty="0">
                <a:latin typeface="+mj-lt"/>
              </a:rPr>
              <a:t>클라이언트 라이브러리를 활용하여 </a:t>
            </a:r>
            <a:r>
              <a:rPr kumimoji="1" lang="en" altLang="ko-Kore-KR" sz="1500" dirty="0">
                <a:latin typeface="+mj-lt"/>
              </a:rPr>
              <a:t>API </a:t>
            </a:r>
            <a:r>
              <a:rPr kumimoji="1" lang="ko-KR" altLang="en-US" sz="1500" dirty="0">
                <a:latin typeface="+mj-lt"/>
              </a:rPr>
              <a:t>호출을 처리</a:t>
            </a:r>
            <a:r>
              <a:rPr kumimoji="1" lang="en-US" altLang="ko-KR" sz="1500" dirty="0">
                <a:latin typeface="+mj-lt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500" dirty="0">
                <a:latin typeface="+mj-lt"/>
              </a:rPr>
              <a:t>위 방식을 이용해 </a:t>
            </a:r>
            <a:r>
              <a:rPr kumimoji="1" lang="en-US" altLang="ko-KR" sz="1500" dirty="0">
                <a:latin typeface="+mj-lt"/>
              </a:rPr>
              <a:t>Python </a:t>
            </a:r>
            <a:r>
              <a:rPr kumimoji="1" lang="ko-KR" altLang="en-US" sz="1500" dirty="0">
                <a:latin typeface="+mj-lt"/>
              </a:rPr>
              <a:t>과 </a:t>
            </a:r>
            <a:r>
              <a:rPr kumimoji="1" lang="en-US" altLang="ko-KR" sz="1500" dirty="0">
                <a:latin typeface="+mj-lt"/>
              </a:rPr>
              <a:t>React</a:t>
            </a:r>
            <a:r>
              <a:rPr kumimoji="1" lang="ko-KR" altLang="en-US" sz="1500" dirty="0">
                <a:latin typeface="+mj-lt"/>
              </a:rPr>
              <a:t> 서로 통신하여 데이터를 주고받고</a:t>
            </a:r>
            <a:r>
              <a:rPr kumimoji="1" lang="en-US" altLang="ko-KR" sz="1500" dirty="0">
                <a:latin typeface="+mj-lt"/>
              </a:rPr>
              <a:t>, </a:t>
            </a:r>
            <a:r>
              <a:rPr kumimoji="1" lang="ko-KR" altLang="en-US" sz="1500" dirty="0">
                <a:latin typeface="+mj-lt"/>
              </a:rPr>
              <a:t>웹 애플리케이션의 </a:t>
            </a:r>
            <a:r>
              <a:rPr kumimoji="1" lang="en" altLang="ko-KR" sz="1500" dirty="0">
                <a:latin typeface="+mj-lt"/>
              </a:rPr>
              <a:t>backend</a:t>
            </a:r>
            <a:r>
              <a:rPr kumimoji="1" lang="ko-KR" altLang="en-US" sz="1500" dirty="0">
                <a:latin typeface="+mj-lt"/>
              </a:rPr>
              <a:t>와 </a:t>
            </a:r>
            <a:r>
              <a:rPr kumimoji="1" lang="en-US" altLang="ko-KR" sz="1500" dirty="0">
                <a:latin typeface="+mj-lt"/>
              </a:rPr>
              <a:t>frontend</a:t>
            </a:r>
            <a:r>
              <a:rPr kumimoji="1" lang="ko-KR" altLang="en-US" sz="1500" dirty="0">
                <a:latin typeface="+mj-lt"/>
              </a:rPr>
              <a:t>의 효과적인 연동 가능</a:t>
            </a:r>
            <a:endParaRPr kumimoji="1" lang="ko-Kore-KR" alt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5011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23281" y="412421"/>
            <a:ext cx="10429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02.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프로세스</a:t>
            </a: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E038CF5-712D-CF53-E156-98C96EDA5D18}"/>
              </a:ext>
            </a:extLst>
          </p:cNvPr>
          <p:cNvCxnSpPr/>
          <p:nvPr/>
        </p:nvCxnSpPr>
        <p:spPr>
          <a:xfrm>
            <a:off x="492060" y="791501"/>
            <a:ext cx="815989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23281" y="1052736"/>
            <a:ext cx="163884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494"/>
            <a:r>
              <a:rPr lang="en-US" altLang="ko-KR" sz="2000" b="1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B42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Service</a:t>
            </a:r>
            <a:r>
              <a:rPr lang="ko-KR" altLang="en-US" sz="2000" b="1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B42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000" b="1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B42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DEMO </a:t>
            </a:r>
            <a:endParaRPr lang="ko-KR" altLang="en-US" sz="2000" b="1" spc="-113" dirty="0">
              <a:ln>
                <a:solidFill>
                  <a:srgbClr val="B42A34">
                    <a:shade val="50000"/>
                    <a:alpha val="0"/>
                  </a:srgbClr>
                </a:solidFill>
              </a:ln>
              <a:solidFill>
                <a:srgbClr val="B42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709537" y="420986"/>
            <a:ext cx="310187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데이터 베이스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&gt;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모델링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&gt;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</a:rPr>
              <a:t>서비스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8C1470-88CD-A1F9-18EF-3BCE3B774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92" y="1509996"/>
            <a:ext cx="7073016" cy="442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5524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873649-461D-E3FE-1E0C-94C4BF4B85CC}"/>
              </a:ext>
            </a:extLst>
          </p:cNvPr>
          <p:cNvSpPr txBox="1"/>
          <p:nvPr/>
        </p:nvSpPr>
        <p:spPr>
          <a:xfrm>
            <a:off x="523281" y="412423"/>
            <a:ext cx="7002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00.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DCVS  </a:t>
            </a:r>
            <a:endParaRPr lang="ko-KR" altLang="en-US" sz="1600" spc="-113" dirty="0">
              <a:ln>
                <a:solidFill>
                  <a:srgbClr val="B42A3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</a:endParaRPr>
          </a:p>
        </p:txBody>
      </p:sp>
      <p:cxnSp>
        <p:nvCxnSpPr>
          <p:cNvPr id="5" name="Straight Connector 2">
            <a:extLst>
              <a:ext uri="{FF2B5EF4-FFF2-40B4-BE49-F238E27FC236}">
                <a16:creationId xmlns:a16="http://schemas.microsoft.com/office/drawing/2014/main" id="{BA63C183-75E9-FA52-0AFB-B7B87F80E714}"/>
              </a:ext>
            </a:extLst>
          </p:cNvPr>
          <p:cNvCxnSpPr>
            <a:cxnSpLocks/>
          </p:cNvCxnSpPr>
          <p:nvPr/>
        </p:nvCxnSpPr>
        <p:spPr>
          <a:xfrm>
            <a:off x="492060" y="791501"/>
            <a:ext cx="815989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92D7F2-9105-AF25-C9A1-BA670748971F}"/>
              </a:ext>
            </a:extLst>
          </p:cNvPr>
          <p:cNvGrpSpPr/>
          <p:nvPr/>
        </p:nvGrpSpPr>
        <p:grpSpPr>
          <a:xfrm>
            <a:off x="492060" y="1243586"/>
            <a:ext cx="7898088" cy="1656183"/>
            <a:chOff x="107504" y="1127134"/>
            <a:chExt cx="8544447" cy="179781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BF464BE-7F9B-3A72-6F88-AC8F28C3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33" b="11133"/>
            <a:stretch/>
          </p:blipFill>
          <p:spPr>
            <a:xfrm>
              <a:off x="2283608" y="1127134"/>
              <a:ext cx="1800200" cy="17978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A8D62CF-3C70-4559-C13E-45055526D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1" b="12881"/>
            <a:stretch/>
          </p:blipFill>
          <p:spPr>
            <a:xfrm>
              <a:off x="107504" y="1127134"/>
              <a:ext cx="1800200" cy="17978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834F8CB-3E47-B02D-1064-8A8C9B054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22" b="7322"/>
            <a:stretch/>
          </p:blipFill>
          <p:spPr>
            <a:xfrm>
              <a:off x="6851751" y="1127134"/>
              <a:ext cx="1800200" cy="17978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FA4EDF4-1445-1766-A308-70F36208B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50" b="12550"/>
            <a:stretch/>
          </p:blipFill>
          <p:spPr>
            <a:xfrm>
              <a:off x="4675647" y="1127134"/>
              <a:ext cx="1800200" cy="17978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0A4D90-2DEB-D6C6-EFEB-E07CFAF67B4F}"/>
              </a:ext>
            </a:extLst>
          </p:cNvPr>
          <p:cNvGrpSpPr/>
          <p:nvPr/>
        </p:nvGrpSpPr>
        <p:grpSpPr>
          <a:xfrm>
            <a:off x="1591804" y="4077072"/>
            <a:ext cx="5960391" cy="1656183"/>
            <a:chOff x="1115616" y="4216181"/>
            <a:chExt cx="6448174" cy="179781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6E12839-1E82-A6A2-2393-6526D18D2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1" r="21841"/>
            <a:stretch/>
          </p:blipFill>
          <p:spPr>
            <a:xfrm>
              <a:off x="1115616" y="4216181"/>
              <a:ext cx="1800200" cy="17978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0AD7FA6-F18F-1647-7C7D-3C6D910B0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33" b="14333"/>
            <a:stretch/>
          </p:blipFill>
          <p:spPr>
            <a:xfrm>
              <a:off x="3439603" y="4216181"/>
              <a:ext cx="1800200" cy="17978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5767C81-0076-87A7-AAEA-68F6B87DF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14" b="13414"/>
            <a:stretch/>
          </p:blipFill>
          <p:spPr>
            <a:xfrm>
              <a:off x="5763590" y="4216181"/>
              <a:ext cx="1800200" cy="17978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B85AE4-32DC-050C-9C0C-981CED26B209}"/>
              </a:ext>
            </a:extLst>
          </p:cNvPr>
          <p:cNvSpPr txBox="1"/>
          <p:nvPr/>
        </p:nvSpPr>
        <p:spPr>
          <a:xfrm>
            <a:off x="833948" y="3059668"/>
            <a:ext cx="9802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박상필</a:t>
            </a:r>
            <a:endParaRPr kumimoji="1" lang="en-US" altLang="ko-Kore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ore-KR" alt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ea typeface="Malgun Gothic" panose="020B0503020000020004" pitchFamily="34" charset="-127"/>
              </a:rPr>
              <a:t>심리학과</a:t>
            </a:r>
            <a:endParaRPr kumimoji="1" lang="ko-Kore-KR" altLang="en-US" sz="12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0499F-8DCA-DD0B-8046-62022A9E9B73}"/>
              </a:ext>
            </a:extLst>
          </p:cNvPr>
          <p:cNvSpPr txBox="1"/>
          <p:nvPr/>
        </p:nvSpPr>
        <p:spPr>
          <a:xfrm>
            <a:off x="2845437" y="3068960"/>
            <a:ext cx="9802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조현욱</a:t>
            </a:r>
            <a:endParaRPr kumimoji="1" lang="en-US" altLang="ko-Kore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ore-KR" alt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ea typeface="Malgun Gothic" panose="020B0503020000020004" pitchFamily="34" charset="-127"/>
              </a:rPr>
              <a:t>전자공학과</a:t>
            </a:r>
            <a:endParaRPr kumimoji="1" lang="ko-Kore-KR" altLang="en-US" sz="12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18F6AD-5CD3-9109-61CA-9FB59DAD800E}"/>
              </a:ext>
            </a:extLst>
          </p:cNvPr>
          <p:cNvSpPr txBox="1"/>
          <p:nvPr/>
        </p:nvSpPr>
        <p:spPr>
          <a:xfrm>
            <a:off x="5050584" y="3068960"/>
            <a:ext cx="980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이정우</a:t>
            </a:r>
            <a:endParaRPr kumimoji="1" lang="en-US" altLang="ko-Kore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ore-KR" altLang="en-US" sz="1000" b="1" dirty="0">
                <a:solidFill>
                  <a:schemeClr val="bg1">
                    <a:lumMod val="75000"/>
                  </a:schemeClr>
                </a:solidFill>
                <a:latin typeface="+mj-lt"/>
                <a:ea typeface="Malgun Gothic" panose="020B0503020000020004" pitchFamily="34" charset="-127"/>
              </a:rPr>
              <a:t>인공지능융합</a:t>
            </a:r>
            <a:endParaRPr kumimoji="1" lang="ko-Kore-KR" altLang="en-US" sz="10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C28524-C8AA-2D65-8A08-131464E8E361}"/>
              </a:ext>
            </a:extLst>
          </p:cNvPr>
          <p:cNvSpPr txBox="1"/>
          <p:nvPr/>
        </p:nvSpPr>
        <p:spPr>
          <a:xfrm>
            <a:off x="7062073" y="3059668"/>
            <a:ext cx="9802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김수용</a:t>
            </a:r>
            <a:endParaRPr kumimoji="1" lang="en-US" altLang="ko-Kore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ore-KR" altLang="en-US" sz="900" b="1" dirty="0">
                <a:solidFill>
                  <a:schemeClr val="bg1">
                    <a:lumMod val="75000"/>
                  </a:schemeClr>
                </a:solidFill>
                <a:latin typeface="+mj-lt"/>
                <a:ea typeface="Malgun Gothic" panose="020B0503020000020004" pitchFamily="34" charset="-127"/>
              </a:rPr>
              <a:t>인공지능</a:t>
            </a:r>
            <a:r>
              <a:rPr kumimoji="1" lang="ko-KR" altLang="en-US" sz="900" b="1" dirty="0">
                <a:solidFill>
                  <a:schemeClr val="bg1">
                    <a:lumMod val="75000"/>
                  </a:schemeClr>
                </a:solidFill>
                <a:latin typeface="+mj-lt"/>
                <a:ea typeface="Malgun Gothic" panose="020B0503020000020004" pitchFamily="34" charset="-127"/>
              </a:rPr>
              <a:t> 협동</a:t>
            </a:r>
            <a:endParaRPr kumimoji="1" lang="ko-Kore-KR" altLang="en-US" sz="9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C63650-7898-AAE5-AFE6-D188E7EA6DEE}"/>
              </a:ext>
            </a:extLst>
          </p:cNvPr>
          <p:cNvSpPr txBox="1"/>
          <p:nvPr/>
        </p:nvSpPr>
        <p:spPr>
          <a:xfrm>
            <a:off x="1933692" y="5842719"/>
            <a:ext cx="9802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김은비</a:t>
            </a:r>
            <a:endParaRPr kumimoji="1" lang="en-US" altLang="ko-Kore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ore-KR" altLang="en-US" sz="1100" b="1" dirty="0">
                <a:solidFill>
                  <a:schemeClr val="bg1">
                    <a:lumMod val="75000"/>
                  </a:schemeClr>
                </a:solidFill>
                <a:latin typeface="+mj-lt"/>
                <a:ea typeface="Malgun Gothic" panose="020B0503020000020004" pitchFamily="34" charset="-127"/>
              </a:rPr>
              <a:t>소비자</a:t>
            </a:r>
            <a:r>
              <a:rPr kumimoji="1" lang="ko-KR" altLang="en-US" sz="1100" b="1" dirty="0">
                <a:solidFill>
                  <a:schemeClr val="bg1">
                    <a:lumMod val="75000"/>
                  </a:schemeClr>
                </a:solidFill>
                <a:latin typeface="+mj-lt"/>
                <a:ea typeface="Malgun Gothic" panose="020B0503020000020004" pitchFamily="34" charset="-127"/>
              </a:rPr>
              <a:t> 학과</a:t>
            </a:r>
            <a:endParaRPr kumimoji="1" lang="ko-Kore-KR" altLang="en-US" sz="11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CA765D-719A-E177-1EF3-E95E637AAF19}"/>
              </a:ext>
            </a:extLst>
          </p:cNvPr>
          <p:cNvSpPr txBox="1"/>
          <p:nvPr/>
        </p:nvSpPr>
        <p:spPr>
          <a:xfrm>
            <a:off x="4081876" y="5801863"/>
            <a:ext cx="18062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이효원</a:t>
            </a:r>
            <a:endParaRPr kumimoji="1" lang="en-US" altLang="ko-Kore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ore-KR" alt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ea typeface="Malgun Gothic" panose="020B0503020000020004" pitchFamily="34" charset="-127"/>
              </a:rPr>
              <a:t>임베디드</a:t>
            </a:r>
            <a:endParaRPr kumimoji="1" lang="ko-Kore-KR" altLang="en-US" sz="12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A6CDB8-BC13-4B9D-CE54-AD0A96B4FD86}"/>
              </a:ext>
            </a:extLst>
          </p:cNvPr>
          <p:cNvSpPr txBox="1"/>
          <p:nvPr/>
        </p:nvSpPr>
        <p:spPr>
          <a:xfrm>
            <a:off x="6230064" y="5801830"/>
            <a:ext cx="9802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하규영</a:t>
            </a:r>
            <a:endParaRPr kumimoji="1" lang="en-US" altLang="ko-Kore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ore-KR" altLang="en-US" sz="900" b="1" dirty="0">
                <a:solidFill>
                  <a:schemeClr val="bg1">
                    <a:lumMod val="75000"/>
                  </a:schemeClr>
                </a:solidFill>
                <a:latin typeface="+mj-lt"/>
                <a:ea typeface="Malgun Gothic" panose="020B0503020000020004" pitchFamily="34" charset="-127"/>
              </a:rPr>
              <a:t>컴퓨터</a:t>
            </a:r>
            <a:r>
              <a:rPr kumimoji="1" lang="ko-KR" altLang="en-US" sz="900" b="1" dirty="0">
                <a:solidFill>
                  <a:schemeClr val="bg1">
                    <a:lumMod val="75000"/>
                  </a:schemeClr>
                </a:solidFill>
                <a:latin typeface="+mj-lt"/>
                <a:ea typeface="Malgun Gothic" panose="020B0503020000020004" pitchFamily="34" charset="-127"/>
              </a:rPr>
              <a:t> 공학과</a:t>
            </a:r>
            <a:endParaRPr kumimoji="1" lang="ko-Kore-KR" altLang="en-US" sz="9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5398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09A2332D-A06A-4065-947B-45E1441A9B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162" r="983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75">
            <a:extLst>
              <a:ext uri="{FF2B5EF4-FFF2-40B4-BE49-F238E27FC236}">
                <a16:creationId xmlns:a16="http://schemas.microsoft.com/office/drawing/2014/main" id="{C196871E-8BC4-4347-934A-5EC929BB82AC}"/>
              </a:ext>
            </a:extLst>
          </p:cNvPr>
          <p:cNvSpPr/>
          <p:nvPr/>
        </p:nvSpPr>
        <p:spPr>
          <a:xfrm>
            <a:off x="-36512" y="-9331"/>
            <a:ext cx="6444208" cy="6973422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6000">
                <a:schemeClr val="accent1">
                  <a:lumMod val="75000"/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16" tIns="34289" rIns="68516" bIns="34289" rtlCol="0" anchor="ctr"/>
          <a:lstStyle/>
          <a:p>
            <a:pPr algn="ctr" defTabSz="685069" latinLnBrk="0">
              <a:defRPr/>
            </a:pPr>
            <a:endParaRPr lang="en-US" sz="14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8E6D2-DFEB-48F6-AD8C-EF5F89292AEE}"/>
              </a:ext>
            </a:extLst>
          </p:cNvPr>
          <p:cNvSpPr txBox="1"/>
          <p:nvPr/>
        </p:nvSpPr>
        <p:spPr>
          <a:xfrm>
            <a:off x="978687" y="3266954"/>
            <a:ext cx="2225161" cy="479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069">
              <a:lnSpc>
                <a:spcPct val="120000"/>
              </a:lnSpc>
            </a:pPr>
            <a:r>
              <a:rPr lang="en-US" altLang="ko-KR" sz="2800" b="1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03.</a:t>
            </a:r>
            <a:r>
              <a:rPr lang="en-US" altLang="ko-KR" sz="2800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     </a:t>
            </a:r>
            <a:r>
              <a:rPr lang="ko-KR" altLang="en-US" sz="2800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741225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873649-461D-E3FE-1E0C-94C4BF4B85CC}"/>
              </a:ext>
            </a:extLst>
          </p:cNvPr>
          <p:cNvSpPr txBox="1"/>
          <p:nvPr/>
        </p:nvSpPr>
        <p:spPr>
          <a:xfrm>
            <a:off x="523281" y="412423"/>
            <a:ext cx="10429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03.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기대효과</a:t>
            </a:r>
          </a:p>
        </p:txBody>
      </p:sp>
      <p:cxnSp>
        <p:nvCxnSpPr>
          <p:cNvPr id="5" name="Straight Connector 2">
            <a:extLst>
              <a:ext uri="{FF2B5EF4-FFF2-40B4-BE49-F238E27FC236}">
                <a16:creationId xmlns:a16="http://schemas.microsoft.com/office/drawing/2014/main" id="{BA63C183-75E9-FA52-0AFB-B7B87F80E714}"/>
              </a:ext>
            </a:extLst>
          </p:cNvPr>
          <p:cNvCxnSpPr/>
          <p:nvPr/>
        </p:nvCxnSpPr>
        <p:spPr>
          <a:xfrm>
            <a:off x="492060" y="791501"/>
            <a:ext cx="815989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1ADF13-31BE-2C43-65A3-E4151E4BE440}"/>
              </a:ext>
            </a:extLst>
          </p:cNvPr>
          <p:cNvGrpSpPr/>
          <p:nvPr/>
        </p:nvGrpSpPr>
        <p:grpSpPr>
          <a:xfrm>
            <a:off x="525701" y="1916832"/>
            <a:ext cx="8410045" cy="1124529"/>
            <a:chOff x="523281" y="1052736"/>
            <a:chExt cx="8410045" cy="11245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FCB91B-90A8-23DA-4035-F23123546A82}"/>
                </a:ext>
              </a:extLst>
            </p:cNvPr>
            <p:cNvSpPr txBox="1"/>
            <p:nvPr/>
          </p:nvSpPr>
          <p:spPr>
            <a:xfrm>
              <a:off x="523281" y="1052736"/>
              <a:ext cx="247484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94"/>
              <a:r>
                <a:rPr lang="en-US" altLang="ko-KR" sz="2000" b="1" spc="-113" dirty="0">
                  <a:ln>
                    <a:solidFill>
                      <a:srgbClr val="B42A34">
                        <a:shade val="50000"/>
                        <a:alpha val="0"/>
                      </a:srgbClr>
                    </a:solidFill>
                  </a:ln>
                  <a:solidFill>
                    <a:srgbClr val="B42A3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1. </a:t>
              </a:r>
              <a:r>
                <a:rPr lang="ko-KR" altLang="en-US" sz="2000" b="1" i="0" u="none" strike="noStrike" dirty="0">
                  <a:solidFill>
                    <a:srgbClr val="C00000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효과적인 시간 단축</a:t>
              </a:r>
              <a:endParaRPr lang="ko-KR" altLang="en-US" sz="2000" b="1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B2DCE61-099F-487E-597F-2F4EBAF2BD36}"/>
                </a:ext>
              </a:extLst>
            </p:cNvPr>
            <p:cNvSpPr/>
            <p:nvPr/>
          </p:nvSpPr>
          <p:spPr>
            <a:xfrm>
              <a:off x="804655" y="1484768"/>
              <a:ext cx="8128671" cy="6924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500" dirty="0"/>
                <a:t>캐릭터 커스터마이징 작업에서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사용자의 디자인 취향에 기반하여 관련된 커스터마이징 파라미터를 빠르게 추천함으로써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직접 모든 부분을 조정하는 것보다 훨씬 더 효율적으로 원하는 외형을 찾을 수 있다</a:t>
              </a:r>
              <a:r>
                <a:rPr lang="en-US" altLang="ko-KR" sz="1500" dirty="0"/>
                <a:t>.</a:t>
              </a:r>
              <a:endParaRPr lang="en-US" altLang="ko-KR" sz="1500" b="0" i="0" u="none" strike="noStrike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CEAF27-B6BC-1A41-C47D-DD22B5C43711}"/>
              </a:ext>
            </a:extLst>
          </p:cNvPr>
          <p:cNvGrpSpPr/>
          <p:nvPr/>
        </p:nvGrpSpPr>
        <p:grpSpPr>
          <a:xfrm>
            <a:off x="525701" y="4050407"/>
            <a:ext cx="8432974" cy="1088740"/>
            <a:chOff x="523281" y="1052736"/>
            <a:chExt cx="8432974" cy="108874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FAD324-35B0-E866-DC4C-8DFC7A04C77F}"/>
                </a:ext>
              </a:extLst>
            </p:cNvPr>
            <p:cNvSpPr txBox="1"/>
            <p:nvPr/>
          </p:nvSpPr>
          <p:spPr>
            <a:xfrm>
              <a:off x="523281" y="1052736"/>
              <a:ext cx="350076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94"/>
              <a:r>
                <a:rPr lang="en-US" altLang="ko-KR" sz="2000" b="1" spc="-113" dirty="0">
                  <a:ln>
                    <a:solidFill>
                      <a:srgbClr val="B42A34">
                        <a:shade val="50000"/>
                        <a:alpha val="0"/>
                      </a:srgbClr>
                    </a:solidFill>
                  </a:ln>
                  <a:solidFill>
                    <a:srgbClr val="B42A3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2. </a:t>
              </a:r>
              <a:r>
                <a:rPr lang="ko-KR" altLang="en-US" sz="2000" b="1" i="0" u="none" strike="noStrike" dirty="0">
                  <a:solidFill>
                    <a:srgbClr val="C00000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최적화된 커스터마이징 추천</a:t>
              </a:r>
              <a:endParaRPr lang="ko-KR" altLang="en-US" sz="2000" b="1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198C47FF-5566-60E8-7012-8CADF2ED10CC}"/>
                </a:ext>
              </a:extLst>
            </p:cNvPr>
            <p:cNvSpPr/>
            <p:nvPr/>
          </p:nvSpPr>
          <p:spPr>
            <a:xfrm>
              <a:off x="827584" y="1448979"/>
              <a:ext cx="8128671" cy="6924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500" dirty="0"/>
                <a:t>사용자가 눈 부분의 커스터마이징을 끝냈다면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수집된 데이터와 사용자의 취향을 바탕으로 광대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코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턱 등 나머지 부분의 커스터마이징 조합을 추천하여 전체적으로 조화로운 캐릭터 외형을 설정할 수 있다</a:t>
              </a:r>
              <a:r>
                <a:rPr lang="en-US" altLang="ko-KR" sz="1500" dirty="0"/>
                <a:t>.</a:t>
              </a:r>
              <a:endParaRPr lang="en-US" altLang="ko-KR" sz="1500" b="0" i="0" u="none" strike="noStrike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3768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873649-461D-E3FE-1E0C-94C4BF4B85CC}"/>
              </a:ext>
            </a:extLst>
          </p:cNvPr>
          <p:cNvSpPr txBox="1"/>
          <p:nvPr/>
        </p:nvSpPr>
        <p:spPr>
          <a:xfrm>
            <a:off x="523281" y="412423"/>
            <a:ext cx="10429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03.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기대효과</a:t>
            </a:r>
          </a:p>
        </p:txBody>
      </p:sp>
      <p:cxnSp>
        <p:nvCxnSpPr>
          <p:cNvPr id="5" name="Straight Connector 2">
            <a:extLst>
              <a:ext uri="{FF2B5EF4-FFF2-40B4-BE49-F238E27FC236}">
                <a16:creationId xmlns:a16="http://schemas.microsoft.com/office/drawing/2014/main" id="{BA63C183-75E9-FA52-0AFB-B7B87F80E714}"/>
              </a:ext>
            </a:extLst>
          </p:cNvPr>
          <p:cNvCxnSpPr/>
          <p:nvPr/>
        </p:nvCxnSpPr>
        <p:spPr>
          <a:xfrm>
            <a:off x="492060" y="791501"/>
            <a:ext cx="815989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1ADF13-31BE-2C43-65A3-E4151E4BE440}"/>
              </a:ext>
            </a:extLst>
          </p:cNvPr>
          <p:cNvGrpSpPr/>
          <p:nvPr/>
        </p:nvGrpSpPr>
        <p:grpSpPr>
          <a:xfrm>
            <a:off x="611560" y="1916832"/>
            <a:ext cx="8410045" cy="893697"/>
            <a:chOff x="523281" y="1052736"/>
            <a:chExt cx="8410045" cy="8936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FCB91B-90A8-23DA-4035-F23123546A82}"/>
                </a:ext>
              </a:extLst>
            </p:cNvPr>
            <p:cNvSpPr txBox="1"/>
            <p:nvPr/>
          </p:nvSpPr>
          <p:spPr>
            <a:xfrm>
              <a:off x="523281" y="1052736"/>
              <a:ext cx="53987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94"/>
              <a:r>
                <a:rPr lang="en-US" altLang="ko-KR" sz="2000" b="1" spc="-113" dirty="0">
                  <a:ln>
                    <a:solidFill>
                      <a:srgbClr val="B42A34">
                        <a:shade val="50000"/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3. </a:t>
              </a:r>
              <a:r>
                <a:rPr lang="ko-KR" altLang="en-US" sz="2000" b="1" i="0" u="none" strike="noStrike" dirty="0">
                  <a:solidFill>
                    <a:srgbClr val="C00000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효율적인 노동력 활용 및 사용자 만족도 증대</a:t>
              </a:r>
              <a:endParaRPr lang="ko-KR" altLang="en-US" sz="2000" b="1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B2DCE61-099F-487E-597F-2F4EBAF2BD36}"/>
                </a:ext>
              </a:extLst>
            </p:cNvPr>
            <p:cNvSpPr/>
            <p:nvPr/>
          </p:nvSpPr>
          <p:spPr>
            <a:xfrm>
              <a:off x="804655" y="1484768"/>
              <a:ext cx="8128671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500" dirty="0"/>
                <a:t>사용자는 수집된 데이터를 기반으로 추천 커스터마이징을 자동으로 생성하여 효율적인 노동력 활용과 사용자 만족도 증대를 이룰 수 있다</a:t>
              </a:r>
              <a:r>
                <a:rPr lang="en-US" altLang="ko-KR" sz="1500" dirty="0"/>
                <a:t>.</a:t>
              </a:r>
              <a:endParaRPr lang="en-US" altLang="ko-KR" sz="1500" b="0" i="0" u="none" strike="noStrike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CEAF27-B6BC-1A41-C47D-DD22B5C43711}"/>
              </a:ext>
            </a:extLst>
          </p:cNvPr>
          <p:cNvGrpSpPr/>
          <p:nvPr/>
        </p:nvGrpSpPr>
        <p:grpSpPr>
          <a:xfrm>
            <a:off x="611560" y="4050407"/>
            <a:ext cx="8432974" cy="1088740"/>
            <a:chOff x="523281" y="1052736"/>
            <a:chExt cx="8432974" cy="108874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FAD324-35B0-E866-DC4C-8DFC7A04C77F}"/>
                </a:ext>
              </a:extLst>
            </p:cNvPr>
            <p:cNvSpPr txBox="1"/>
            <p:nvPr/>
          </p:nvSpPr>
          <p:spPr>
            <a:xfrm>
              <a:off x="523281" y="1052736"/>
              <a:ext cx="41932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94"/>
              <a:r>
                <a:rPr lang="en-US" altLang="ko-KR" sz="2000" b="1" spc="-113" dirty="0">
                  <a:ln>
                    <a:solidFill>
                      <a:srgbClr val="B42A34">
                        <a:shade val="50000"/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4.</a:t>
              </a:r>
              <a:r>
                <a:rPr lang="ko-KR" altLang="en-US" sz="2000" b="1" spc="-113" dirty="0">
                  <a:ln>
                    <a:solidFill>
                      <a:srgbClr val="B42A34">
                        <a:shade val="50000"/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2000" b="1" i="0" u="none" strike="noStrike" dirty="0">
                  <a:solidFill>
                    <a:srgbClr val="C00000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사용자 경험의 향상과 가능성 확장</a:t>
              </a:r>
              <a:endParaRPr lang="ko-KR" altLang="en-US" sz="2000" b="1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198C47FF-5566-60E8-7012-8CADF2ED10CC}"/>
                </a:ext>
              </a:extLst>
            </p:cNvPr>
            <p:cNvSpPr/>
            <p:nvPr/>
          </p:nvSpPr>
          <p:spPr>
            <a:xfrm>
              <a:off x="827584" y="1448979"/>
              <a:ext cx="8128671" cy="6924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500" dirty="0"/>
                <a:t>이미지 분석을 통해 커스터마이징 작업 시스템에 적용함으로써 게임 내 캐릭터 창조와 조절 작업의 매력을 높일 수 있으며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유저들의 만족도를 높이고 </a:t>
              </a:r>
              <a:r>
                <a:rPr lang="ko-KR" altLang="en-US" sz="1500" dirty="0" err="1"/>
                <a:t>특색있는</a:t>
              </a:r>
              <a:r>
                <a:rPr lang="ko-KR" altLang="en-US" sz="1500" dirty="0"/>
                <a:t> 디자인을 캐릭터에 적용할 수 있는 가능성을 확장할 수 있다</a:t>
              </a:r>
              <a:r>
                <a:rPr lang="en-US" altLang="ko-KR" sz="1500" dirty="0"/>
                <a:t>.</a:t>
              </a:r>
              <a:endParaRPr lang="en-US" altLang="ko-KR" sz="1500" b="0" i="0" u="none" strike="noStrike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968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873649-461D-E3FE-1E0C-94C4BF4B85CC}"/>
              </a:ext>
            </a:extLst>
          </p:cNvPr>
          <p:cNvSpPr txBox="1"/>
          <p:nvPr/>
        </p:nvSpPr>
        <p:spPr>
          <a:xfrm>
            <a:off x="523281" y="412423"/>
            <a:ext cx="10429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03.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기대효과</a:t>
            </a:r>
          </a:p>
        </p:txBody>
      </p:sp>
      <p:cxnSp>
        <p:nvCxnSpPr>
          <p:cNvPr id="5" name="Straight Connector 2">
            <a:extLst>
              <a:ext uri="{FF2B5EF4-FFF2-40B4-BE49-F238E27FC236}">
                <a16:creationId xmlns:a16="http://schemas.microsoft.com/office/drawing/2014/main" id="{BA63C183-75E9-FA52-0AFB-B7B87F80E714}"/>
              </a:ext>
            </a:extLst>
          </p:cNvPr>
          <p:cNvCxnSpPr/>
          <p:nvPr/>
        </p:nvCxnSpPr>
        <p:spPr>
          <a:xfrm>
            <a:off x="492060" y="791501"/>
            <a:ext cx="815989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1ADF13-31BE-2C43-65A3-E4151E4BE440}"/>
              </a:ext>
            </a:extLst>
          </p:cNvPr>
          <p:cNvGrpSpPr/>
          <p:nvPr/>
        </p:nvGrpSpPr>
        <p:grpSpPr>
          <a:xfrm>
            <a:off x="611560" y="1916832"/>
            <a:ext cx="8410045" cy="1124529"/>
            <a:chOff x="523281" y="1052736"/>
            <a:chExt cx="8410045" cy="11245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FCB91B-90A8-23DA-4035-F23123546A82}"/>
                </a:ext>
              </a:extLst>
            </p:cNvPr>
            <p:cNvSpPr txBox="1"/>
            <p:nvPr/>
          </p:nvSpPr>
          <p:spPr>
            <a:xfrm>
              <a:off x="523281" y="1052736"/>
              <a:ext cx="413093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94"/>
              <a:r>
                <a:rPr lang="en-US" altLang="ko-KR" sz="2000" b="1" dirty="0">
                  <a:solidFill>
                    <a:srgbClr val="B52A34"/>
                  </a:solidFill>
                </a:rPr>
                <a:t>5. </a:t>
              </a:r>
              <a:r>
                <a:rPr lang="ko-KR" altLang="en-US" sz="2000" b="1" dirty="0">
                  <a:solidFill>
                    <a:srgbClr val="B52A34"/>
                  </a:solidFill>
                </a:rPr>
                <a:t>브랜드 인지도 증대 및 브랜드 확산</a:t>
              </a:r>
              <a:endParaRPr lang="ko-KR" altLang="en-US" sz="2000" b="1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B52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B2DCE61-099F-487E-597F-2F4EBAF2BD36}"/>
                </a:ext>
              </a:extLst>
            </p:cNvPr>
            <p:cNvSpPr/>
            <p:nvPr/>
          </p:nvSpPr>
          <p:spPr>
            <a:xfrm>
              <a:off x="804655" y="1484768"/>
              <a:ext cx="8128671" cy="6924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" altLang="ko-Kore-KR" sz="1500" dirty="0"/>
                <a:t>AI </a:t>
              </a:r>
              <a:r>
                <a:rPr lang="ko-KR" altLang="en-US" sz="1500" dirty="0"/>
                <a:t>기반 캐릭터 커스터마이징 시스템을 도입하는 브랜드는 차별화된 기술력을 바탕으로 높은 인지도를 얻을 수 있으며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생성된 독특한 캐릭터들은 소셜 미디어를 통해 공유될 가능성이 있어 브랜드의 확산이 증가할 수 있다</a:t>
              </a:r>
              <a:r>
                <a:rPr lang="en-US" altLang="ko-KR" sz="1500" dirty="0"/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CEAF27-B6BC-1A41-C47D-DD22B5C43711}"/>
              </a:ext>
            </a:extLst>
          </p:cNvPr>
          <p:cNvGrpSpPr/>
          <p:nvPr/>
        </p:nvGrpSpPr>
        <p:grpSpPr>
          <a:xfrm>
            <a:off x="611560" y="4050407"/>
            <a:ext cx="8432974" cy="857908"/>
            <a:chOff x="523281" y="1052736"/>
            <a:chExt cx="8432974" cy="85790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FAD324-35B0-E866-DC4C-8DFC7A04C77F}"/>
                </a:ext>
              </a:extLst>
            </p:cNvPr>
            <p:cNvSpPr txBox="1"/>
            <p:nvPr/>
          </p:nvSpPr>
          <p:spPr>
            <a:xfrm>
              <a:off x="523281" y="1052736"/>
              <a:ext cx="190597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94"/>
              <a:r>
                <a:rPr lang="en-US" altLang="ko-KR" sz="2000" b="1" dirty="0">
                  <a:solidFill>
                    <a:srgbClr val="B52A34"/>
                  </a:solidFill>
                </a:rPr>
                <a:t>6. </a:t>
              </a:r>
              <a:r>
                <a:rPr lang="ko-KR" altLang="en-US" sz="2000" b="1" dirty="0">
                  <a:solidFill>
                    <a:srgbClr val="B52A34"/>
                  </a:solidFill>
                </a:rPr>
                <a:t>불법 거래 방지</a:t>
              </a:r>
              <a:endParaRPr lang="ko-KR" altLang="en-US" sz="2000" b="1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B52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198C47FF-5566-60E8-7012-8CADF2ED10CC}"/>
                </a:ext>
              </a:extLst>
            </p:cNvPr>
            <p:cNvSpPr/>
            <p:nvPr/>
          </p:nvSpPr>
          <p:spPr>
            <a:xfrm>
              <a:off x="827584" y="1448979"/>
              <a:ext cx="8128671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500" dirty="0"/>
                <a:t>물질적 대가를 받고 캐릭터 커스터마이징을 판매하는 약관 위반 유저들의 수요를 축소시켜 불법 거래를 방지하고 게임 환경을 건전하게 유지할 수 있다</a:t>
              </a:r>
              <a:r>
                <a:rPr lang="en-US" altLang="ko-KR" sz="15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56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09A2332D-A06A-4065-947B-45E1441A9B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162" r="983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75">
            <a:extLst>
              <a:ext uri="{FF2B5EF4-FFF2-40B4-BE49-F238E27FC236}">
                <a16:creationId xmlns:a16="http://schemas.microsoft.com/office/drawing/2014/main" id="{C196871E-8BC4-4347-934A-5EC929BB82AC}"/>
              </a:ext>
            </a:extLst>
          </p:cNvPr>
          <p:cNvSpPr/>
          <p:nvPr/>
        </p:nvSpPr>
        <p:spPr>
          <a:xfrm>
            <a:off x="-36512" y="-9331"/>
            <a:ext cx="6444208" cy="6973422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6000">
                <a:schemeClr val="accent1">
                  <a:lumMod val="75000"/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16" tIns="34289" rIns="68516" bIns="34289" rtlCol="0" anchor="ctr"/>
          <a:lstStyle/>
          <a:p>
            <a:pPr algn="ctr" defTabSz="685069" latinLnBrk="0">
              <a:defRPr/>
            </a:pPr>
            <a:endParaRPr lang="en-US" sz="14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8E6D2-DFEB-48F6-AD8C-EF5F89292AEE}"/>
              </a:ext>
            </a:extLst>
          </p:cNvPr>
          <p:cNvSpPr txBox="1"/>
          <p:nvPr/>
        </p:nvSpPr>
        <p:spPr>
          <a:xfrm>
            <a:off x="978687" y="3266954"/>
            <a:ext cx="2300117" cy="479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069">
              <a:lnSpc>
                <a:spcPct val="120000"/>
              </a:lnSpc>
            </a:pPr>
            <a:r>
              <a:rPr lang="en-US" altLang="ko-KR" sz="2800" b="1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04.</a:t>
            </a:r>
            <a:r>
              <a:rPr lang="en-US" altLang="ko-KR" sz="2800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     </a:t>
            </a:r>
            <a:r>
              <a:rPr lang="ko-KR" altLang="en-US" sz="2800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1670216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23281" y="412421"/>
            <a:ext cx="10429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04.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개발일정</a:t>
            </a: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E038CF5-712D-CF53-E156-98C96EDA5D18}"/>
              </a:ext>
            </a:extLst>
          </p:cNvPr>
          <p:cNvCxnSpPr/>
          <p:nvPr/>
        </p:nvCxnSpPr>
        <p:spPr>
          <a:xfrm>
            <a:off x="492060" y="791501"/>
            <a:ext cx="815989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2EA6A8-9E60-6879-A2F2-7796C0532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814688"/>
              </p:ext>
            </p:extLst>
          </p:nvPr>
        </p:nvGraphicFramePr>
        <p:xfrm>
          <a:off x="971598" y="1844824"/>
          <a:ext cx="7200803" cy="3168351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2093795">
                  <a:extLst>
                    <a:ext uri="{9D8B030D-6E8A-4147-A177-3AD203B41FA5}">
                      <a16:colId xmlns:a16="http://schemas.microsoft.com/office/drawing/2014/main" val="1841987208"/>
                    </a:ext>
                  </a:extLst>
                </a:gridCol>
                <a:gridCol w="306472">
                  <a:extLst>
                    <a:ext uri="{9D8B030D-6E8A-4147-A177-3AD203B41FA5}">
                      <a16:colId xmlns:a16="http://schemas.microsoft.com/office/drawing/2014/main" val="1444022419"/>
                    </a:ext>
                  </a:extLst>
                </a:gridCol>
                <a:gridCol w="306472">
                  <a:extLst>
                    <a:ext uri="{9D8B030D-6E8A-4147-A177-3AD203B41FA5}">
                      <a16:colId xmlns:a16="http://schemas.microsoft.com/office/drawing/2014/main" val="405574765"/>
                    </a:ext>
                  </a:extLst>
                </a:gridCol>
                <a:gridCol w="306472">
                  <a:extLst>
                    <a:ext uri="{9D8B030D-6E8A-4147-A177-3AD203B41FA5}">
                      <a16:colId xmlns:a16="http://schemas.microsoft.com/office/drawing/2014/main" val="3614875375"/>
                    </a:ext>
                  </a:extLst>
                </a:gridCol>
                <a:gridCol w="306472">
                  <a:extLst>
                    <a:ext uri="{9D8B030D-6E8A-4147-A177-3AD203B41FA5}">
                      <a16:colId xmlns:a16="http://schemas.microsoft.com/office/drawing/2014/main" val="3356103594"/>
                    </a:ext>
                  </a:extLst>
                </a:gridCol>
                <a:gridCol w="306472">
                  <a:extLst>
                    <a:ext uri="{9D8B030D-6E8A-4147-A177-3AD203B41FA5}">
                      <a16:colId xmlns:a16="http://schemas.microsoft.com/office/drawing/2014/main" val="1269318686"/>
                    </a:ext>
                  </a:extLst>
                </a:gridCol>
                <a:gridCol w="306472">
                  <a:extLst>
                    <a:ext uri="{9D8B030D-6E8A-4147-A177-3AD203B41FA5}">
                      <a16:colId xmlns:a16="http://schemas.microsoft.com/office/drawing/2014/main" val="1824776674"/>
                    </a:ext>
                  </a:extLst>
                </a:gridCol>
                <a:gridCol w="306472">
                  <a:extLst>
                    <a:ext uri="{9D8B030D-6E8A-4147-A177-3AD203B41FA5}">
                      <a16:colId xmlns:a16="http://schemas.microsoft.com/office/drawing/2014/main" val="2823739729"/>
                    </a:ext>
                  </a:extLst>
                </a:gridCol>
                <a:gridCol w="306472">
                  <a:extLst>
                    <a:ext uri="{9D8B030D-6E8A-4147-A177-3AD203B41FA5}">
                      <a16:colId xmlns:a16="http://schemas.microsoft.com/office/drawing/2014/main" val="784996054"/>
                    </a:ext>
                  </a:extLst>
                </a:gridCol>
                <a:gridCol w="306472">
                  <a:extLst>
                    <a:ext uri="{9D8B030D-6E8A-4147-A177-3AD203B41FA5}">
                      <a16:colId xmlns:a16="http://schemas.microsoft.com/office/drawing/2014/main" val="471496383"/>
                    </a:ext>
                  </a:extLst>
                </a:gridCol>
                <a:gridCol w="306472">
                  <a:extLst>
                    <a:ext uri="{9D8B030D-6E8A-4147-A177-3AD203B41FA5}">
                      <a16:colId xmlns:a16="http://schemas.microsoft.com/office/drawing/2014/main" val="371402153"/>
                    </a:ext>
                  </a:extLst>
                </a:gridCol>
                <a:gridCol w="306472">
                  <a:extLst>
                    <a:ext uri="{9D8B030D-6E8A-4147-A177-3AD203B41FA5}">
                      <a16:colId xmlns:a16="http://schemas.microsoft.com/office/drawing/2014/main" val="1941212469"/>
                    </a:ext>
                  </a:extLst>
                </a:gridCol>
                <a:gridCol w="306472">
                  <a:extLst>
                    <a:ext uri="{9D8B030D-6E8A-4147-A177-3AD203B41FA5}">
                      <a16:colId xmlns:a16="http://schemas.microsoft.com/office/drawing/2014/main" val="2285860434"/>
                    </a:ext>
                  </a:extLst>
                </a:gridCol>
                <a:gridCol w="306472">
                  <a:extLst>
                    <a:ext uri="{9D8B030D-6E8A-4147-A177-3AD203B41FA5}">
                      <a16:colId xmlns:a16="http://schemas.microsoft.com/office/drawing/2014/main" val="1131720882"/>
                    </a:ext>
                  </a:extLst>
                </a:gridCol>
                <a:gridCol w="306472">
                  <a:extLst>
                    <a:ext uri="{9D8B030D-6E8A-4147-A177-3AD203B41FA5}">
                      <a16:colId xmlns:a16="http://schemas.microsoft.com/office/drawing/2014/main" val="1185976948"/>
                    </a:ext>
                  </a:extLst>
                </a:gridCol>
                <a:gridCol w="306472">
                  <a:extLst>
                    <a:ext uri="{9D8B030D-6E8A-4147-A177-3AD203B41FA5}">
                      <a16:colId xmlns:a16="http://schemas.microsoft.com/office/drawing/2014/main" val="2159202812"/>
                    </a:ext>
                  </a:extLst>
                </a:gridCol>
                <a:gridCol w="509928">
                  <a:extLst>
                    <a:ext uri="{9D8B030D-6E8A-4147-A177-3AD203B41FA5}">
                      <a16:colId xmlns:a16="http://schemas.microsoft.com/office/drawing/2014/main" val="3763549503"/>
                    </a:ext>
                  </a:extLst>
                </a:gridCol>
              </a:tblGrid>
              <a:tr h="366234"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과제수행기간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6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r>
                        <a:rPr lang="ko-KR" alt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년 </a:t>
                      </a:r>
                      <a:r>
                        <a:rPr lang="en-US" altLang="ko-KR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r>
                        <a:rPr lang="ko-KR" alt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~ 23</a:t>
                      </a:r>
                      <a:r>
                        <a:rPr lang="ko-KR" alt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년 </a:t>
                      </a:r>
                      <a:r>
                        <a:rPr lang="en-US" altLang="ko-KR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r>
                        <a:rPr lang="ko-KR" alt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021256"/>
                  </a:ext>
                </a:extLst>
              </a:tr>
              <a:tr h="408819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ore-KR" altLang="en-US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추진일정</a:t>
                      </a:r>
                      <a:r>
                        <a:rPr lang="en-US" altLang="ko-KR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주</a:t>
                      </a:r>
                      <a:r>
                        <a:rPr lang="en-US" altLang="ko-KR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기간</a:t>
                      </a:r>
                      <a:endParaRPr lang="ko-KR" altLang="en-US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주</a:t>
                      </a:r>
                      <a:r>
                        <a:rPr lang="en-US" altLang="ko-KR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559047"/>
                  </a:ext>
                </a:extLst>
              </a:tr>
              <a:tr h="39888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ore-KR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ore-KR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ore-KR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ore-KR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ore-KR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ore-KR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ore-KR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ore-KR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ore-KR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ore-KR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ore-KR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ore-KR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ore-KR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ore-KR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ore-KR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183185"/>
                  </a:ext>
                </a:extLst>
              </a:tr>
              <a:tr h="39888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데이터 수집 및 </a:t>
                      </a:r>
                      <a:r>
                        <a:rPr lang="ko-KR" altLang="en-US" sz="10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전처리</a:t>
                      </a:r>
                      <a:r>
                        <a:rPr lang="en-US" altLang="ko-KR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구축</a:t>
                      </a:r>
                      <a:endParaRPr lang="ko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5 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225554"/>
                  </a:ext>
                </a:extLst>
              </a:tr>
              <a:tr h="39888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리서치</a:t>
                      </a:r>
                      <a:endParaRPr lang="ko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ore-KR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750910"/>
                  </a:ext>
                </a:extLst>
              </a:tr>
              <a:tr h="39888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 모델 개발</a:t>
                      </a:r>
                      <a:endParaRPr lang="ko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ore-KR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396601"/>
                  </a:ext>
                </a:extLst>
              </a:tr>
              <a:tr h="39888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 학습 및 평가</a:t>
                      </a:r>
                      <a:endParaRPr lang="ko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ore-KR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623035"/>
                  </a:ext>
                </a:extLst>
              </a:tr>
              <a:tr h="39888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웹사이트 제작</a:t>
                      </a:r>
                      <a:endParaRPr lang="ko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ore-KR" alt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67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ore-KR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ko-Kore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333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181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09A2332D-A06A-4065-947B-45E1441A9B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162" r="983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75">
            <a:extLst>
              <a:ext uri="{FF2B5EF4-FFF2-40B4-BE49-F238E27FC236}">
                <a16:creationId xmlns:a16="http://schemas.microsoft.com/office/drawing/2014/main" id="{C196871E-8BC4-4347-934A-5EC929BB82AC}"/>
              </a:ext>
            </a:extLst>
          </p:cNvPr>
          <p:cNvSpPr/>
          <p:nvPr/>
        </p:nvSpPr>
        <p:spPr>
          <a:xfrm>
            <a:off x="-36512" y="-9331"/>
            <a:ext cx="6444208" cy="6973422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6000">
                <a:schemeClr val="accent1">
                  <a:lumMod val="75000"/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16" tIns="34289" rIns="68516" bIns="34289" rtlCol="0" anchor="ctr"/>
          <a:lstStyle/>
          <a:p>
            <a:pPr algn="ctr" defTabSz="685069" latinLnBrk="0">
              <a:defRPr/>
            </a:pPr>
            <a:endParaRPr lang="en-US" sz="14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8E6D2-DFEB-48F6-AD8C-EF5F89292AEE}"/>
              </a:ext>
            </a:extLst>
          </p:cNvPr>
          <p:cNvSpPr txBox="1"/>
          <p:nvPr/>
        </p:nvSpPr>
        <p:spPr>
          <a:xfrm>
            <a:off x="978687" y="3266954"/>
            <a:ext cx="2300117" cy="479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069">
              <a:lnSpc>
                <a:spcPct val="120000"/>
              </a:lnSpc>
            </a:pPr>
            <a:r>
              <a:rPr lang="en-US" altLang="ko-KR" sz="2800" b="1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05.</a:t>
            </a:r>
            <a:r>
              <a:rPr lang="en-US" altLang="ko-KR" sz="2800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     </a:t>
            </a:r>
            <a:r>
              <a:rPr lang="ko-KR" altLang="en-US" sz="2800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824574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23281" y="412421"/>
            <a:ext cx="10429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05.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참고문헌</a:t>
            </a: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E038CF5-712D-CF53-E156-98C96EDA5D18}"/>
              </a:ext>
            </a:extLst>
          </p:cNvPr>
          <p:cNvCxnSpPr/>
          <p:nvPr/>
        </p:nvCxnSpPr>
        <p:spPr>
          <a:xfrm>
            <a:off x="492060" y="791501"/>
            <a:ext cx="815989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23281" y="1207205"/>
            <a:ext cx="48397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494"/>
            <a:r>
              <a:rPr lang="ko-KR" altLang="en-US" sz="2000" b="1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srgbClr val="B42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논문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23281" y="1609636"/>
            <a:ext cx="812867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/>
              <a:t>-</a:t>
            </a:r>
            <a:r>
              <a:rPr lang="ko-KR" altLang="en-US" sz="1500" dirty="0"/>
              <a:t> </a:t>
            </a:r>
            <a:r>
              <a:rPr lang="en-US" altLang="ko-KR" sz="1500" dirty="0"/>
              <a:t>“</a:t>
            </a:r>
            <a:r>
              <a:rPr lang="en" altLang="ko-Kore-KR" sz="1500" dirty="0"/>
              <a:t>AN IMAGE IS WORTH 16X16 WORDS: TRANSFORMERS FOR IMAGE RECOGNITION AT SCALE</a:t>
            </a:r>
            <a:r>
              <a:rPr lang="en-US" altLang="ko-KR" sz="1500" dirty="0"/>
              <a:t>”</a:t>
            </a:r>
          </a:p>
          <a:p>
            <a:pPr marL="285750" indent="-285750">
              <a:buFontTx/>
              <a:buChar char="-"/>
            </a:pPr>
            <a:endParaRPr lang="en-US" altLang="ko-KR" sz="1500" b="0" dirty="0">
              <a:effectLst/>
            </a:endParaRPr>
          </a:p>
          <a:p>
            <a:r>
              <a:rPr lang="en-US" altLang="ko-KR" sz="1500" b="0" dirty="0">
                <a:effectLst/>
              </a:rPr>
              <a:t>-</a:t>
            </a:r>
            <a:r>
              <a:rPr lang="ko-KR" altLang="en-US" sz="1500" b="0" dirty="0">
                <a:effectLst/>
              </a:rPr>
              <a:t> </a:t>
            </a:r>
            <a:r>
              <a:rPr lang="en-US" altLang="ko-KR" sz="1500" b="0" dirty="0">
                <a:effectLst/>
              </a:rPr>
              <a:t>“</a:t>
            </a:r>
            <a:r>
              <a:rPr lang="ko-KR" altLang="en-US" sz="1500" b="0" dirty="0">
                <a:effectLst/>
              </a:rPr>
              <a:t> </a:t>
            </a:r>
            <a:r>
              <a:rPr lang="en-US" altLang="ko-KR" sz="1500" b="0" dirty="0">
                <a:effectLst/>
              </a:rPr>
              <a:t>Self-Distillation for Few-Shot Image Captioning ,</a:t>
            </a:r>
            <a:r>
              <a:rPr lang="ko-KR" altLang="en-US" sz="1500" b="0" dirty="0">
                <a:effectLst/>
              </a:rPr>
              <a:t> </a:t>
            </a:r>
            <a:r>
              <a:rPr lang="en-US" altLang="ko-KR" sz="1500" b="0" dirty="0" err="1">
                <a:effectLst/>
              </a:rPr>
              <a:t>Xianyu</a:t>
            </a:r>
            <a:r>
              <a:rPr lang="en-US" altLang="ko-KR" sz="1500" b="0" dirty="0">
                <a:effectLst/>
              </a:rPr>
              <a:t> Chen, Ming Jiang, Qi Zhao University of Minnesota, Twin Cities”</a:t>
            </a:r>
          </a:p>
          <a:p>
            <a:endParaRPr lang="en-US" altLang="ko-KR" sz="1500" b="0" dirty="0">
              <a:effectLst/>
            </a:endParaRPr>
          </a:p>
          <a:p>
            <a:r>
              <a:rPr lang="en-US" altLang="ko-KR" sz="1500" dirty="0"/>
              <a:t>-</a:t>
            </a:r>
            <a:r>
              <a:rPr lang="ko-KR" altLang="en-US" sz="1500" dirty="0"/>
              <a:t> </a:t>
            </a:r>
            <a:r>
              <a:rPr lang="en-US" altLang="ko-KR" sz="1500" dirty="0"/>
              <a:t>“</a:t>
            </a:r>
            <a:r>
              <a:rPr lang="en-US" altLang="ko-KR" sz="1500" b="0" dirty="0">
                <a:effectLst/>
              </a:rPr>
              <a:t>BLIP-2: Bootstrapping Language-Image Pre-training with Frozen Image Encoders and Large Language Models,</a:t>
            </a:r>
            <a:r>
              <a:rPr lang="ko-KR" altLang="en-US" sz="1500" b="0" dirty="0">
                <a:effectLst/>
              </a:rPr>
              <a:t> </a:t>
            </a:r>
            <a:r>
              <a:rPr lang="en-US" altLang="ko-KR" sz="1500" b="0" dirty="0" err="1">
                <a:effectLst/>
              </a:rPr>
              <a:t>Junnan</a:t>
            </a:r>
            <a:r>
              <a:rPr lang="en-US" altLang="ko-KR" sz="1500" b="0" dirty="0">
                <a:effectLst/>
              </a:rPr>
              <a:t> Li, </a:t>
            </a:r>
            <a:r>
              <a:rPr lang="en-US" altLang="ko-KR" sz="1500" b="0" dirty="0" err="1">
                <a:effectLst/>
              </a:rPr>
              <a:t>Dongxu</a:t>
            </a:r>
            <a:r>
              <a:rPr lang="en-US" altLang="ko-KR" sz="1500" b="0" dirty="0">
                <a:effectLst/>
              </a:rPr>
              <a:t> Li, Silvio Savarese, Steven Hoi”</a:t>
            </a:r>
          </a:p>
          <a:p>
            <a:endParaRPr lang="en-US" altLang="ko-KR" sz="1500" b="0" dirty="0">
              <a:effectLst/>
            </a:endParaRPr>
          </a:p>
          <a:p>
            <a:r>
              <a:rPr lang="en-US" altLang="ko-KR" sz="1500" b="0" dirty="0">
                <a:effectLst/>
              </a:rPr>
              <a:t>-</a:t>
            </a:r>
            <a:r>
              <a:rPr lang="ko-KR" altLang="en-US" sz="1500" b="0" dirty="0">
                <a:effectLst/>
              </a:rPr>
              <a:t> </a:t>
            </a:r>
            <a:r>
              <a:rPr lang="en-US" altLang="ko-KR" sz="1500" b="0" dirty="0">
                <a:effectLst/>
              </a:rPr>
              <a:t>“Face-to-Parameter Translation for Game Character Auto-Creation,</a:t>
            </a:r>
            <a:r>
              <a:rPr lang="ko-KR" altLang="en-US" sz="1500" b="0" dirty="0">
                <a:effectLst/>
              </a:rPr>
              <a:t> </a:t>
            </a:r>
            <a:r>
              <a:rPr lang="en-US" altLang="ko-KR" sz="1500" b="0" dirty="0" err="1">
                <a:effectLst/>
              </a:rPr>
              <a:t>Tianyang</a:t>
            </a:r>
            <a:r>
              <a:rPr lang="en-US" altLang="ko-KR" sz="1500" b="0" dirty="0">
                <a:effectLst/>
              </a:rPr>
              <a:t> Shi, Yi Yuan, </a:t>
            </a:r>
            <a:r>
              <a:rPr lang="en-US" altLang="ko-KR" sz="1500" b="0" dirty="0" err="1">
                <a:effectLst/>
              </a:rPr>
              <a:t>Changjie</a:t>
            </a:r>
            <a:r>
              <a:rPr lang="en-US" altLang="ko-KR" sz="1500" b="0" dirty="0">
                <a:effectLst/>
              </a:rPr>
              <a:t> Fan, </a:t>
            </a:r>
            <a:r>
              <a:rPr lang="en-US" altLang="ko-KR" sz="1500" b="0" dirty="0" err="1">
                <a:effectLst/>
              </a:rPr>
              <a:t>Zhengxia</a:t>
            </a:r>
            <a:r>
              <a:rPr lang="en-US" altLang="ko-KR" sz="1500" b="0" dirty="0">
                <a:effectLst/>
              </a:rPr>
              <a:t> Zou, </a:t>
            </a:r>
            <a:r>
              <a:rPr lang="en-US" altLang="ko-KR" sz="1500" b="0" dirty="0" err="1">
                <a:effectLst/>
              </a:rPr>
              <a:t>Zhenwei</a:t>
            </a:r>
            <a:r>
              <a:rPr lang="en-US" altLang="ko-KR" sz="1500" b="0" dirty="0">
                <a:effectLst/>
              </a:rPr>
              <a:t> Shi, Yong Liu”</a:t>
            </a:r>
          </a:p>
          <a:p>
            <a:endParaRPr lang="en-US" altLang="ko-KR" sz="1500" b="0" dirty="0">
              <a:effectLst/>
            </a:endParaRPr>
          </a:p>
          <a:p>
            <a:r>
              <a:rPr lang="en-US" altLang="ko-KR" sz="1500" b="0" dirty="0">
                <a:effectLst/>
              </a:rPr>
              <a:t>-</a:t>
            </a:r>
            <a:r>
              <a:rPr lang="ko-KR" altLang="en-US" sz="1500" b="0" dirty="0">
                <a:effectLst/>
              </a:rPr>
              <a:t> </a:t>
            </a:r>
            <a:r>
              <a:rPr lang="en-US" altLang="ko-KR" sz="1500" b="0" dirty="0">
                <a:effectLst/>
              </a:rPr>
              <a:t>“</a:t>
            </a:r>
            <a:r>
              <a:rPr lang="ko-KR" altLang="en-US" sz="1500" b="0" dirty="0">
                <a:effectLst/>
              </a:rPr>
              <a:t> </a:t>
            </a:r>
            <a:r>
              <a:rPr lang="en-US" altLang="ko-KR" sz="1500" b="0" dirty="0">
                <a:effectLst/>
              </a:rPr>
              <a:t>Learning Transferable Visual Models From Natural Language Supervision, Alec Radford, Jong </a:t>
            </a:r>
            <a:r>
              <a:rPr lang="en-US" altLang="ko-KR" sz="1500" b="0" dirty="0" err="1">
                <a:effectLst/>
              </a:rPr>
              <a:t>Wook</a:t>
            </a:r>
            <a:r>
              <a:rPr lang="en-US" altLang="ko-KR" sz="1500" b="0" dirty="0">
                <a:effectLst/>
              </a:rPr>
              <a:t> Kim, Chris </a:t>
            </a:r>
            <a:r>
              <a:rPr lang="en-US" altLang="ko-KR" sz="1500" b="0" dirty="0" err="1">
                <a:effectLst/>
              </a:rPr>
              <a:t>Hallacy</a:t>
            </a:r>
            <a:r>
              <a:rPr lang="en-US" altLang="ko-KR" sz="1500" b="0" dirty="0">
                <a:effectLst/>
              </a:rPr>
              <a:t>, Aditya Ramesh, Gabriel Goh, </a:t>
            </a:r>
            <a:r>
              <a:rPr lang="en-US" altLang="ko-KR" sz="1500" b="0" dirty="0" err="1">
                <a:effectLst/>
              </a:rPr>
              <a:t>Sandhini</a:t>
            </a:r>
            <a:r>
              <a:rPr lang="en-US" altLang="ko-KR" sz="1500" b="0" dirty="0">
                <a:effectLst/>
              </a:rPr>
              <a:t> Agarwal, Girish Sastry, Amanda </a:t>
            </a:r>
            <a:r>
              <a:rPr lang="en-US" altLang="ko-KR" sz="1500" b="0" dirty="0" err="1">
                <a:effectLst/>
              </a:rPr>
              <a:t>Askell</a:t>
            </a:r>
            <a:r>
              <a:rPr lang="en-US" altLang="ko-KR" sz="1500" b="0" dirty="0">
                <a:effectLst/>
              </a:rPr>
              <a:t>, Pamela Mishkin, Jack Clark, Gretchen Krueger, Ilya </a:t>
            </a:r>
            <a:r>
              <a:rPr lang="en-US" altLang="ko-KR" sz="1500" b="0" dirty="0" err="1">
                <a:effectLst/>
              </a:rPr>
              <a:t>Sutskever</a:t>
            </a:r>
            <a:r>
              <a:rPr lang="en-US" altLang="ko-KR" sz="1500" dirty="0"/>
              <a:t>”</a:t>
            </a:r>
            <a:endParaRPr lang="en-US" altLang="ko-KR" sz="1500" b="0" dirty="0">
              <a:effectLst/>
            </a:endParaRPr>
          </a:p>
          <a:p>
            <a:endParaRPr lang="en-US" altLang="ko-KR" sz="1500" b="0" dirty="0">
              <a:effectLst/>
            </a:endParaRPr>
          </a:p>
          <a:p>
            <a:endParaRPr lang="en-US" altLang="ko-KR" sz="1500" b="0" dirty="0">
              <a:effectLst/>
            </a:endParaRPr>
          </a:p>
          <a:p>
            <a:endParaRPr lang="en-US" altLang="ko-KR" sz="1500" b="0" dirty="0">
              <a:effectLst/>
            </a:endParaRPr>
          </a:p>
          <a:p>
            <a:endParaRPr lang="en-US" altLang="ko-KR" sz="15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9625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09A2332D-A06A-4065-947B-45E1441A9B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162" r="983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75">
            <a:extLst>
              <a:ext uri="{FF2B5EF4-FFF2-40B4-BE49-F238E27FC236}">
                <a16:creationId xmlns:a16="http://schemas.microsoft.com/office/drawing/2014/main" id="{C196871E-8BC4-4347-934A-5EC929BB82AC}"/>
              </a:ext>
            </a:extLst>
          </p:cNvPr>
          <p:cNvSpPr/>
          <p:nvPr/>
        </p:nvSpPr>
        <p:spPr>
          <a:xfrm>
            <a:off x="-36512" y="-16030"/>
            <a:ext cx="6444208" cy="6973422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6000">
                <a:schemeClr val="accent1">
                  <a:lumMod val="75000"/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16" tIns="34289" rIns="68516" bIns="34289" rtlCol="0" anchor="ctr"/>
          <a:lstStyle/>
          <a:p>
            <a:pPr algn="ctr" defTabSz="685069" latinLnBrk="0">
              <a:defRPr/>
            </a:pPr>
            <a:endParaRPr lang="en-US" sz="14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8FD8B1-1B6F-4661-91B3-9EF1C923B999}"/>
              </a:ext>
            </a:extLst>
          </p:cNvPr>
          <p:cNvSpPr txBox="1"/>
          <p:nvPr/>
        </p:nvSpPr>
        <p:spPr>
          <a:xfrm>
            <a:off x="971600" y="778643"/>
            <a:ext cx="958468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069">
              <a:lnSpc>
                <a:spcPct val="110000"/>
              </a:lnSpc>
            </a:pPr>
            <a:endParaRPr lang="en-US" altLang="ko-KR" sz="4000" spc="-113" dirty="0">
              <a:ln>
                <a:solidFill>
                  <a:srgbClr val="B42A3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defTabSz="685069">
              <a:lnSpc>
                <a:spcPct val="110000"/>
              </a:lnSpc>
            </a:pPr>
            <a:r>
              <a:rPr lang="ko-KR" altLang="en-US" sz="40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  <a:endParaRPr lang="en-US" altLang="ko-KR" sz="4000" spc="-113" dirty="0">
              <a:ln>
                <a:solidFill>
                  <a:srgbClr val="B42A3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F9BDE-41CA-4BD7-925D-FC35648EC410}"/>
              </a:ext>
            </a:extLst>
          </p:cNvPr>
          <p:cNvSpPr txBox="1"/>
          <p:nvPr/>
        </p:nvSpPr>
        <p:spPr>
          <a:xfrm>
            <a:off x="971600" y="2671950"/>
            <a:ext cx="2288512" cy="479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069">
              <a:lnSpc>
                <a:spcPct val="120000"/>
              </a:lnSpc>
            </a:pPr>
            <a:r>
              <a:rPr lang="en-US" altLang="ko-KR" sz="2800" b="1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</a:t>
            </a:r>
            <a:r>
              <a:rPr lang="en-US" altLang="ko-KR" sz="300" b="1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 </a:t>
            </a:r>
            <a:r>
              <a:rPr lang="en-US" altLang="ko-KR" sz="2800" b="1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1</a:t>
            </a:r>
            <a:r>
              <a:rPr lang="en-US" altLang="ko-KR" sz="2800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 </a:t>
            </a:r>
            <a:r>
              <a:rPr lang="en-US" altLang="ko-KR" sz="2800" b="1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.</a:t>
            </a:r>
            <a:r>
              <a:rPr lang="en-US" altLang="ko-KR" sz="2800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   </a:t>
            </a:r>
            <a:r>
              <a:rPr lang="ko-KR" altLang="en-US" sz="2400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 </a:t>
            </a:r>
            <a:r>
              <a:rPr lang="ko-KR" altLang="en-US" sz="2800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추진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8E6D2-DFEB-48F6-AD8C-EF5F89292AEE}"/>
              </a:ext>
            </a:extLst>
          </p:cNvPr>
          <p:cNvSpPr txBox="1"/>
          <p:nvPr/>
        </p:nvSpPr>
        <p:spPr>
          <a:xfrm>
            <a:off x="971606" y="3266954"/>
            <a:ext cx="2225161" cy="479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069">
              <a:lnSpc>
                <a:spcPct val="120000"/>
              </a:lnSpc>
            </a:pPr>
            <a:r>
              <a:rPr lang="en-US" altLang="ko-KR" sz="2800" b="1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02.</a:t>
            </a:r>
            <a:r>
              <a:rPr lang="en-US" altLang="ko-KR" sz="2800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     </a:t>
            </a:r>
            <a:r>
              <a:rPr lang="ko-KR" altLang="en-US" sz="2800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프로세스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D2096-228F-4671-9FB3-734469D0BB68}"/>
              </a:ext>
            </a:extLst>
          </p:cNvPr>
          <p:cNvSpPr txBox="1"/>
          <p:nvPr/>
        </p:nvSpPr>
        <p:spPr>
          <a:xfrm>
            <a:off x="971603" y="3861958"/>
            <a:ext cx="2300117" cy="479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069">
              <a:lnSpc>
                <a:spcPct val="120000"/>
              </a:lnSpc>
            </a:pPr>
            <a:r>
              <a:rPr lang="en-US" altLang="ko-KR" sz="2800" b="1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03.</a:t>
            </a:r>
            <a:r>
              <a:rPr lang="en-US" altLang="ko-KR" sz="2800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     </a:t>
            </a:r>
            <a:r>
              <a:rPr lang="ko-KR" altLang="en-US" sz="2800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기대 효과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1013D1-8E3C-456C-A705-65841144571F}"/>
              </a:ext>
            </a:extLst>
          </p:cNvPr>
          <p:cNvSpPr txBox="1"/>
          <p:nvPr/>
        </p:nvSpPr>
        <p:spPr>
          <a:xfrm>
            <a:off x="971608" y="4456962"/>
            <a:ext cx="2300117" cy="479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069">
              <a:lnSpc>
                <a:spcPct val="120000"/>
              </a:lnSpc>
            </a:pPr>
            <a:r>
              <a:rPr lang="en-US" altLang="ko-KR" sz="2800" b="1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04.</a:t>
            </a:r>
            <a:r>
              <a:rPr lang="en-US" altLang="ko-KR" sz="2800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     </a:t>
            </a:r>
            <a:r>
              <a:rPr lang="ko-KR" altLang="en-US" sz="2800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개발 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85D882-B9BB-C4AC-3B93-A87068887695}"/>
              </a:ext>
            </a:extLst>
          </p:cNvPr>
          <p:cNvSpPr txBox="1"/>
          <p:nvPr/>
        </p:nvSpPr>
        <p:spPr>
          <a:xfrm>
            <a:off x="959995" y="5053304"/>
            <a:ext cx="2300117" cy="479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069">
              <a:lnSpc>
                <a:spcPct val="120000"/>
              </a:lnSpc>
            </a:pPr>
            <a:r>
              <a:rPr lang="en-US" altLang="ko-KR" sz="2800" b="1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05.</a:t>
            </a:r>
            <a:r>
              <a:rPr lang="en-US" altLang="ko-KR" sz="2800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     </a:t>
            </a:r>
            <a:r>
              <a:rPr lang="ko-KR" altLang="en-US" sz="2800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2696418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09A2332D-A06A-4065-947B-45E1441A9B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162" r="983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75">
            <a:extLst>
              <a:ext uri="{FF2B5EF4-FFF2-40B4-BE49-F238E27FC236}">
                <a16:creationId xmlns:a16="http://schemas.microsoft.com/office/drawing/2014/main" id="{C196871E-8BC4-4347-934A-5EC929BB82AC}"/>
              </a:ext>
            </a:extLst>
          </p:cNvPr>
          <p:cNvSpPr/>
          <p:nvPr/>
        </p:nvSpPr>
        <p:spPr>
          <a:xfrm>
            <a:off x="-36512" y="-9331"/>
            <a:ext cx="6444208" cy="6973422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6000">
                <a:schemeClr val="accent1">
                  <a:lumMod val="75000"/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16" tIns="34289" rIns="68516" bIns="34289" rtlCol="0" anchor="ctr"/>
          <a:lstStyle/>
          <a:p>
            <a:pPr algn="ctr" defTabSz="685069" latinLnBrk="0">
              <a:defRPr/>
            </a:pPr>
            <a:endParaRPr lang="en-US" sz="14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8E6D2-DFEB-48F6-AD8C-EF5F89292AEE}"/>
              </a:ext>
            </a:extLst>
          </p:cNvPr>
          <p:cNvSpPr txBox="1"/>
          <p:nvPr/>
        </p:nvSpPr>
        <p:spPr>
          <a:xfrm>
            <a:off x="978687" y="3266954"/>
            <a:ext cx="2300117" cy="479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069">
              <a:lnSpc>
                <a:spcPct val="120000"/>
              </a:lnSpc>
            </a:pPr>
            <a:r>
              <a:rPr lang="en-US" altLang="ko-KR" sz="2800" b="1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01.</a:t>
            </a:r>
            <a:r>
              <a:rPr lang="en-US" altLang="ko-KR" sz="2800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     </a:t>
            </a:r>
            <a:r>
              <a:rPr lang="ko-KR" altLang="en-US" sz="2800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추진 배경</a:t>
            </a:r>
          </a:p>
        </p:txBody>
      </p:sp>
    </p:spTree>
    <p:extLst>
      <p:ext uri="{BB962C8B-B14F-4D97-AF65-F5344CB8AC3E}">
        <p14:creationId xmlns:p14="http://schemas.microsoft.com/office/powerpoint/2010/main" val="908381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873649-461D-E3FE-1E0C-94C4BF4B85CC}"/>
              </a:ext>
            </a:extLst>
          </p:cNvPr>
          <p:cNvSpPr txBox="1"/>
          <p:nvPr/>
        </p:nvSpPr>
        <p:spPr>
          <a:xfrm>
            <a:off x="523281" y="412423"/>
            <a:ext cx="10622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01.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추진배경</a:t>
            </a:r>
          </a:p>
        </p:txBody>
      </p:sp>
      <p:cxnSp>
        <p:nvCxnSpPr>
          <p:cNvPr id="5" name="Straight Connector 2">
            <a:extLst>
              <a:ext uri="{FF2B5EF4-FFF2-40B4-BE49-F238E27FC236}">
                <a16:creationId xmlns:a16="http://schemas.microsoft.com/office/drawing/2014/main" id="{BA63C183-75E9-FA52-0AFB-B7B87F80E714}"/>
              </a:ext>
            </a:extLst>
          </p:cNvPr>
          <p:cNvCxnSpPr/>
          <p:nvPr/>
        </p:nvCxnSpPr>
        <p:spPr>
          <a:xfrm>
            <a:off x="492060" y="791501"/>
            <a:ext cx="815989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DDF2B7-210C-FBB5-2C3C-D638BE708356}"/>
              </a:ext>
            </a:extLst>
          </p:cNvPr>
          <p:cNvSpPr txBox="1"/>
          <p:nvPr/>
        </p:nvSpPr>
        <p:spPr>
          <a:xfrm>
            <a:off x="1421747" y="1511496"/>
            <a:ext cx="382582" cy="329223"/>
          </a:xfrm>
          <a:custGeom>
            <a:avLst/>
            <a:gdLst/>
            <a:ahLst/>
            <a:cxnLst/>
            <a:rect l="l" t="t" r="r" b="b"/>
            <a:pathLst>
              <a:path w="553783" h="476546">
                <a:moveTo>
                  <a:pt x="553783" y="0"/>
                </a:moveTo>
                <a:lnTo>
                  <a:pt x="553783" y="115129"/>
                </a:lnTo>
                <a:cubicBezTo>
                  <a:pt x="515893" y="119015"/>
                  <a:pt x="486018" y="133103"/>
                  <a:pt x="464158" y="157392"/>
                </a:cubicBezTo>
                <a:cubicBezTo>
                  <a:pt x="442298" y="181680"/>
                  <a:pt x="431368" y="212770"/>
                  <a:pt x="431368" y="250660"/>
                </a:cubicBezTo>
                <a:lnTo>
                  <a:pt x="536295" y="250660"/>
                </a:lnTo>
                <a:lnTo>
                  <a:pt x="536295" y="476546"/>
                </a:lnTo>
                <a:lnTo>
                  <a:pt x="306038" y="476546"/>
                </a:lnTo>
                <a:lnTo>
                  <a:pt x="306038" y="288551"/>
                </a:lnTo>
                <a:cubicBezTo>
                  <a:pt x="306038" y="208884"/>
                  <a:pt x="327898" y="142575"/>
                  <a:pt x="371618" y="89626"/>
                </a:cubicBezTo>
                <a:cubicBezTo>
                  <a:pt x="415337" y="36676"/>
                  <a:pt x="476059" y="6801"/>
                  <a:pt x="553783" y="0"/>
                </a:cubicBezTo>
                <a:close/>
                <a:moveTo>
                  <a:pt x="247745" y="0"/>
                </a:moveTo>
                <a:lnTo>
                  <a:pt x="247745" y="115129"/>
                </a:lnTo>
                <a:cubicBezTo>
                  <a:pt x="209855" y="119015"/>
                  <a:pt x="179979" y="133103"/>
                  <a:pt x="158120" y="157392"/>
                </a:cubicBezTo>
                <a:cubicBezTo>
                  <a:pt x="136260" y="181680"/>
                  <a:pt x="125330" y="212770"/>
                  <a:pt x="125330" y="250660"/>
                </a:cubicBezTo>
                <a:lnTo>
                  <a:pt x="230257" y="250660"/>
                </a:lnTo>
                <a:lnTo>
                  <a:pt x="230257" y="476546"/>
                </a:lnTo>
                <a:lnTo>
                  <a:pt x="0" y="476546"/>
                </a:lnTo>
                <a:lnTo>
                  <a:pt x="0" y="288551"/>
                </a:lnTo>
                <a:cubicBezTo>
                  <a:pt x="0" y="208884"/>
                  <a:pt x="21860" y="142575"/>
                  <a:pt x="65579" y="89626"/>
                </a:cubicBezTo>
                <a:cubicBezTo>
                  <a:pt x="109299" y="36676"/>
                  <a:pt x="170021" y="6801"/>
                  <a:pt x="247745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115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7FA161-2784-5CCD-149A-507CA13FC4A5}"/>
              </a:ext>
            </a:extLst>
          </p:cNvPr>
          <p:cNvSpPr txBox="1"/>
          <p:nvPr/>
        </p:nvSpPr>
        <p:spPr>
          <a:xfrm>
            <a:off x="1585495" y="1714207"/>
            <a:ext cx="597666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자유도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 높은 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로스트아크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사용자는 매번 캐릭터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커스터마이징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 항상 고민이 많다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CFE113-FCF0-78B4-5AF5-505A65A65A7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059832" y="2655582"/>
            <a:ext cx="2680196" cy="303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48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873649-461D-E3FE-1E0C-94C4BF4B85CC}"/>
              </a:ext>
            </a:extLst>
          </p:cNvPr>
          <p:cNvSpPr txBox="1"/>
          <p:nvPr/>
        </p:nvSpPr>
        <p:spPr>
          <a:xfrm>
            <a:off x="523281" y="412423"/>
            <a:ext cx="10622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01.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추진배경</a:t>
            </a:r>
          </a:p>
        </p:txBody>
      </p:sp>
      <p:cxnSp>
        <p:nvCxnSpPr>
          <p:cNvPr id="5" name="Straight Connector 2">
            <a:extLst>
              <a:ext uri="{FF2B5EF4-FFF2-40B4-BE49-F238E27FC236}">
                <a16:creationId xmlns:a16="http://schemas.microsoft.com/office/drawing/2014/main" id="{BA63C183-75E9-FA52-0AFB-B7B87F80E714}"/>
              </a:ext>
            </a:extLst>
          </p:cNvPr>
          <p:cNvCxnSpPr/>
          <p:nvPr/>
        </p:nvCxnSpPr>
        <p:spPr>
          <a:xfrm>
            <a:off x="492060" y="791501"/>
            <a:ext cx="815989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DDF2B7-210C-FBB5-2C3C-D638BE708356}"/>
              </a:ext>
            </a:extLst>
          </p:cNvPr>
          <p:cNvSpPr txBox="1"/>
          <p:nvPr/>
        </p:nvSpPr>
        <p:spPr>
          <a:xfrm>
            <a:off x="1421747" y="1511496"/>
            <a:ext cx="382582" cy="329223"/>
          </a:xfrm>
          <a:custGeom>
            <a:avLst/>
            <a:gdLst/>
            <a:ahLst/>
            <a:cxnLst/>
            <a:rect l="l" t="t" r="r" b="b"/>
            <a:pathLst>
              <a:path w="553783" h="476546">
                <a:moveTo>
                  <a:pt x="553783" y="0"/>
                </a:moveTo>
                <a:lnTo>
                  <a:pt x="553783" y="115129"/>
                </a:lnTo>
                <a:cubicBezTo>
                  <a:pt x="515893" y="119015"/>
                  <a:pt x="486018" y="133103"/>
                  <a:pt x="464158" y="157392"/>
                </a:cubicBezTo>
                <a:cubicBezTo>
                  <a:pt x="442298" y="181680"/>
                  <a:pt x="431368" y="212770"/>
                  <a:pt x="431368" y="250660"/>
                </a:cubicBezTo>
                <a:lnTo>
                  <a:pt x="536295" y="250660"/>
                </a:lnTo>
                <a:lnTo>
                  <a:pt x="536295" y="476546"/>
                </a:lnTo>
                <a:lnTo>
                  <a:pt x="306038" y="476546"/>
                </a:lnTo>
                <a:lnTo>
                  <a:pt x="306038" y="288551"/>
                </a:lnTo>
                <a:cubicBezTo>
                  <a:pt x="306038" y="208884"/>
                  <a:pt x="327898" y="142575"/>
                  <a:pt x="371618" y="89626"/>
                </a:cubicBezTo>
                <a:cubicBezTo>
                  <a:pt x="415337" y="36676"/>
                  <a:pt x="476059" y="6801"/>
                  <a:pt x="553783" y="0"/>
                </a:cubicBezTo>
                <a:close/>
                <a:moveTo>
                  <a:pt x="247745" y="0"/>
                </a:moveTo>
                <a:lnTo>
                  <a:pt x="247745" y="115129"/>
                </a:lnTo>
                <a:cubicBezTo>
                  <a:pt x="209855" y="119015"/>
                  <a:pt x="179979" y="133103"/>
                  <a:pt x="158120" y="157392"/>
                </a:cubicBezTo>
                <a:cubicBezTo>
                  <a:pt x="136260" y="181680"/>
                  <a:pt x="125330" y="212770"/>
                  <a:pt x="125330" y="250660"/>
                </a:cubicBezTo>
                <a:lnTo>
                  <a:pt x="230257" y="250660"/>
                </a:lnTo>
                <a:lnTo>
                  <a:pt x="230257" y="476546"/>
                </a:lnTo>
                <a:lnTo>
                  <a:pt x="0" y="476546"/>
                </a:lnTo>
                <a:lnTo>
                  <a:pt x="0" y="288551"/>
                </a:lnTo>
                <a:cubicBezTo>
                  <a:pt x="0" y="208884"/>
                  <a:pt x="21860" y="142575"/>
                  <a:pt x="65579" y="89626"/>
                </a:cubicBezTo>
                <a:cubicBezTo>
                  <a:pt x="109299" y="36676"/>
                  <a:pt x="170021" y="6801"/>
                  <a:pt x="247745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115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7FA161-2784-5CCD-149A-507CA13FC4A5}"/>
              </a:ext>
            </a:extLst>
          </p:cNvPr>
          <p:cNvSpPr txBox="1"/>
          <p:nvPr/>
        </p:nvSpPr>
        <p:spPr>
          <a:xfrm>
            <a:off x="1585495" y="1714207"/>
            <a:ext cx="597666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만약 내가 원하는 이미지로 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로스트아크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캐릭터를 만들 수 있다면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A52405-8E1A-103A-225F-B7569E08A6B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00" y="3144511"/>
            <a:ext cx="2937853" cy="25212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3FA145-8918-FC58-6F40-C2702300057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5234550" y="2996951"/>
            <a:ext cx="2934626" cy="2942473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BBCCC961-AFEB-F540-0673-28BC8C9463D4}"/>
              </a:ext>
            </a:extLst>
          </p:cNvPr>
          <p:cNvSpPr/>
          <p:nvPr/>
        </p:nvSpPr>
        <p:spPr>
          <a:xfrm>
            <a:off x="4283968" y="4405130"/>
            <a:ext cx="576064" cy="288032"/>
          </a:xfrm>
          <a:prstGeom prst="rightArrow">
            <a:avLst/>
          </a:prstGeom>
          <a:solidFill>
            <a:srgbClr val="E2A9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330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873649-461D-E3FE-1E0C-94C4BF4B85CC}"/>
              </a:ext>
            </a:extLst>
          </p:cNvPr>
          <p:cNvSpPr txBox="1"/>
          <p:nvPr/>
        </p:nvSpPr>
        <p:spPr>
          <a:xfrm>
            <a:off x="523281" y="412423"/>
            <a:ext cx="10622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01.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추진배경</a:t>
            </a:r>
          </a:p>
        </p:txBody>
      </p:sp>
      <p:cxnSp>
        <p:nvCxnSpPr>
          <p:cNvPr id="5" name="Straight Connector 2">
            <a:extLst>
              <a:ext uri="{FF2B5EF4-FFF2-40B4-BE49-F238E27FC236}">
                <a16:creationId xmlns:a16="http://schemas.microsoft.com/office/drawing/2014/main" id="{BA63C183-75E9-FA52-0AFB-B7B87F80E714}"/>
              </a:ext>
            </a:extLst>
          </p:cNvPr>
          <p:cNvCxnSpPr/>
          <p:nvPr/>
        </p:nvCxnSpPr>
        <p:spPr>
          <a:xfrm>
            <a:off x="492060" y="791501"/>
            <a:ext cx="815989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DDF2B7-210C-FBB5-2C3C-D638BE708356}"/>
              </a:ext>
            </a:extLst>
          </p:cNvPr>
          <p:cNvSpPr txBox="1"/>
          <p:nvPr/>
        </p:nvSpPr>
        <p:spPr>
          <a:xfrm>
            <a:off x="1421747" y="1511496"/>
            <a:ext cx="382582" cy="329223"/>
          </a:xfrm>
          <a:custGeom>
            <a:avLst/>
            <a:gdLst/>
            <a:ahLst/>
            <a:cxnLst/>
            <a:rect l="l" t="t" r="r" b="b"/>
            <a:pathLst>
              <a:path w="553783" h="476546">
                <a:moveTo>
                  <a:pt x="553783" y="0"/>
                </a:moveTo>
                <a:lnTo>
                  <a:pt x="553783" y="115129"/>
                </a:lnTo>
                <a:cubicBezTo>
                  <a:pt x="515893" y="119015"/>
                  <a:pt x="486018" y="133103"/>
                  <a:pt x="464158" y="157392"/>
                </a:cubicBezTo>
                <a:cubicBezTo>
                  <a:pt x="442298" y="181680"/>
                  <a:pt x="431368" y="212770"/>
                  <a:pt x="431368" y="250660"/>
                </a:cubicBezTo>
                <a:lnTo>
                  <a:pt x="536295" y="250660"/>
                </a:lnTo>
                <a:lnTo>
                  <a:pt x="536295" y="476546"/>
                </a:lnTo>
                <a:lnTo>
                  <a:pt x="306038" y="476546"/>
                </a:lnTo>
                <a:lnTo>
                  <a:pt x="306038" y="288551"/>
                </a:lnTo>
                <a:cubicBezTo>
                  <a:pt x="306038" y="208884"/>
                  <a:pt x="327898" y="142575"/>
                  <a:pt x="371618" y="89626"/>
                </a:cubicBezTo>
                <a:cubicBezTo>
                  <a:pt x="415337" y="36676"/>
                  <a:pt x="476059" y="6801"/>
                  <a:pt x="553783" y="0"/>
                </a:cubicBezTo>
                <a:close/>
                <a:moveTo>
                  <a:pt x="247745" y="0"/>
                </a:moveTo>
                <a:lnTo>
                  <a:pt x="247745" y="115129"/>
                </a:lnTo>
                <a:cubicBezTo>
                  <a:pt x="209855" y="119015"/>
                  <a:pt x="179979" y="133103"/>
                  <a:pt x="158120" y="157392"/>
                </a:cubicBezTo>
                <a:cubicBezTo>
                  <a:pt x="136260" y="181680"/>
                  <a:pt x="125330" y="212770"/>
                  <a:pt x="125330" y="250660"/>
                </a:cubicBezTo>
                <a:lnTo>
                  <a:pt x="230257" y="250660"/>
                </a:lnTo>
                <a:lnTo>
                  <a:pt x="230257" y="476546"/>
                </a:lnTo>
                <a:lnTo>
                  <a:pt x="0" y="476546"/>
                </a:lnTo>
                <a:lnTo>
                  <a:pt x="0" y="288551"/>
                </a:lnTo>
                <a:cubicBezTo>
                  <a:pt x="0" y="208884"/>
                  <a:pt x="21860" y="142575"/>
                  <a:pt x="65579" y="89626"/>
                </a:cubicBezTo>
                <a:cubicBezTo>
                  <a:pt x="109299" y="36676"/>
                  <a:pt x="170021" y="6801"/>
                  <a:pt x="247745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115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7FA161-2784-5CCD-149A-507CA13FC4A5}"/>
              </a:ext>
            </a:extLst>
          </p:cNvPr>
          <p:cNvSpPr txBox="1"/>
          <p:nvPr/>
        </p:nvSpPr>
        <p:spPr>
          <a:xfrm>
            <a:off x="1585495" y="1714207"/>
            <a:ext cx="597666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만약 내가 원하는 이미지로 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로스트아크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캐릭터를 만들 수 있다면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훨씬 효과적이다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9BC2E0-6388-C923-60E6-2DDD0467B82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987824" y="2996952"/>
            <a:ext cx="3413850" cy="321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03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873649-461D-E3FE-1E0C-94C4BF4B85CC}"/>
              </a:ext>
            </a:extLst>
          </p:cNvPr>
          <p:cNvSpPr txBox="1"/>
          <p:nvPr/>
        </p:nvSpPr>
        <p:spPr>
          <a:xfrm>
            <a:off x="523281" y="412423"/>
            <a:ext cx="10622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630"/>
            <a:r>
              <a:rPr lang="en-US" altLang="ko-KR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01.  </a:t>
            </a:r>
            <a:r>
              <a:rPr lang="ko-KR" altLang="en-US" sz="1600" spc="-11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추진배경</a:t>
            </a:r>
          </a:p>
        </p:txBody>
      </p:sp>
      <p:cxnSp>
        <p:nvCxnSpPr>
          <p:cNvPr id="5" name="Straight Connector 2">
            <a:extLst>
              <a:ext uri="{FF2B5EF4-FFF2-40B4-BE49-F238E27FC236}">
                <a16:creationId xmlns:a16="http://schemas.microsoft.com/office/drawing/2014/main" id="{BA63C183-75E9-FA52-0AFB-B7B87F80E714}"/>
              </a:ext>
            </a:extLst>
          </p:cNvPr>
          <p:cNvCxnSpPr/>
          <p:nvPr/>
        </p:nvCxnSpPr>
        <p:spPr>
          <a:xfrm>
            <a:off x="492060" y="791501"/>
            <a:ext cx="815989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DDF2B7-210C-FBB5-2C3C-D638BE708356}"/>
              </a:ext>
            </a:extLst>
          </p:cNvPr>
          <p:cNvSpPr txBox="1"/>
          <p:nvPr/>
        </p:nvSpPr>
        <p:spPr>
          <a:xfrm>
            <a:off x="1421747" y="1511496"/>
            <a:ext cx="382582" cy="329223"/>
          </a:xfrm>
          <a:custGeom>
            <a:avLst/>
            <a:gdLst/>
            <a:ahLst/>
            <a:cxnLst/>
            <a:rect l="l" t="t" r="r" b="b"/>
            <a:pathLst>
              <a:path w="553783" h="476546">
                <a:moveTo>
                  <a:pt x="553783" y="0"/>
                </a:moveTo>
                <a:lnTo>
                  <a:pt x="553783" y="115129"/>
                </a:lnTo>
                <a:cubicBezTo>
                  <a:pt x="515893" y="119015"/>
                  <a:pt x="486018" y="133103"/>
                  <a:pt x="464158" y="157392"/>
                </a:cubicBezTo>
                <a:cubicBezTo>
                  <a:pt x="442298" y="181680"/>
                  <a:pt x="431368" y="212770"/>
                  <a:pt x="431368" y="250660"/>
                </a:cubicBezTo>
                <a:lnTo>
                  <a:pt x="536295" y="250660"/>
                </a:lnTo>
                <a:lnTo>
                  <a:pt x="536295" y="476546"/>
                </a:lnTo>
                <a:lnTo>
                  <a:pt x="306038" y="476546"/>
                </a:lnTo>
                <a:lnTo>
                  <a:pt x="306038" y="288551"/>
                </a:lnTo>
                <a:cubicBezTo>
                  <a:pt x="306038" y="208884"/>
                  <a:pt x="327898" y="142575"/>
                  <a:pt x="371618" y="89626"/>
                </a:cubicBezTo>
                <a:cubicBezTo>
                  <a:pt x="415337" y="36676"/>
                  <a:pt x="476059" y="6801"/>
                  <a:pt x="553783" y="0"/>
                </a:cubicBezTo>
                <a:close/>
                <a:moveTo>
                  <a:pt x="247745" y="0"/>
                </a:moveTo>
                <a:lnTo>
                  <a:pt x="247745" y="115129"/>
                </a:lnTo>
                <a:cubicBezTo>
                  <a:pt x="209855" y="119015"/>
                  <a:pt x="179979" y="133103"/>
                  <a:pt x="158120" y="157392"/>
                </a:cubicBezTo>
                <a:cubicBezTo>
                  <a:pt x="136260" y="181680"/>
                  <a:pt x="125330" y="212770"/>
                  <a:pt x="125330" y="250660"/>
                </a:cubicBezTo>
                <a:lnTo>
                  <a:pt x="230257" y="250660"/>
                </a:lnTo>
                <a:lnTo>
                  <a:pt x="230257" y="476546"/>
                </a:lnTo>
                <a:lnTo>
                  <a:pt x="0" y="476546"/>
                </a:lnTo>
                <a:lnTo>
                  <a:pt x="0" y="288551"/>
                </a:lnTo>
                <a:cubicBezTo>
                  <a:pt x="0" y="208884"/>
                  <a:pt x="21860" y="142575"/>
                  <a:pt x="65579" y="89626"/>
                </a:cubicBezTo>
                <a:cubicBezTo>
                  <a:pt x="109299" y="36676"/>
                  <a:pt x="170021" y="6801"/>
                  <a:pt x="247745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115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7FA161-2784-5CCD-149A-507CA13FC4A5}"/>
              </a:ext>
            </a:extLst>
          </p:cNvPr>
          <p:cNvSpPr txBox="1"/>
          <p:nvPr/>
        </p:nvSpPr>
        <p:spPr>
          <a:xfrm>
            <a:off x="1585495" y="1714207"/>
            <a:ext cx="597666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우리의 프로젝트는 사용자가 임의의 사진을 넣었을 때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커스터마이징 파일을 만들어 준다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0FABDB-AC9E-442F-58C7-CAC7F5BF3B98}"/>
              </a:ext>
            </a:extLst>
          </p:cNvPr>
          <p:cNvGrpSpPr/>
          <p:nvPr/>
        </p:nvGrpSpPr>
        <p:grpSpPr>
          <a:xfrm>
            <a:off x="1223516" y="3053790"/>
            <a:ext cx="6696968" cy="2096753"/>
            <a:chOff x="1069866" y="3047040"/>
            <a:chExt cx="6696968" cy="20967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2EC2790-5F08-AFE5-1D1C-BCD1DD6CF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9866" y="3429000"/>
              <a:ext cx="1468925" cy="126061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187E133-6DE6-96F9-05A9-ECA991BF3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6444208" y="3355320"/>
              <a:ext cx="1322626" cy="118055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51F4AD-2A72-045B-9C25-F5349A7B0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50000"/>
            </a:blip>
            <a:stretch>
              <a:fillRect/>
            </a:stretch>
          </p:blipFill>
          <p:spPr>
            <a:xfrm>
              <a:off x="3107642" y="3047040"/>
              <a:ext cx="2767714" cy="2096753"/>
            </a:xfrm>
            <a:prstGeom prst="rect">
              <a:avLst/>
            </a:prstGeom>
          </p:spPr>
        </p:pic>
      </p:grp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AE6FBE57-56F1-71FB-E6F2-25F4E126CF23}"/>
              </a:ext>
            </a:extLst>
          </p:cNvPr>
          <p:cNvSpPr/>
          <p:nvPr/>
        </p:nvSpPr>
        <p:spPr>
          <a:xfrm>
            <a:off x="2843571" y="3850729"/>
            <a:ext cx="576064" cy="288032"/>
          </a:xfrm>
          <a:prstGeom prst="rightArrow">
            <a:avLst/>
          </a:prstGeom>
          <a:solidFill>
            <a:srgbClr val="E2A9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84B85AEF-B99D-9DD2-F268-00D0150C57C6}"/>
              </a:ext>
            </a:extLst>
          </p:cNvPr>
          <p:cNvSpPr/>
          <p:nvPr/>
        </p:nvSpPr>
        <p:spPr>
          <a:xfrm>
            <a:off x="5870663" y="3893072"/>
            <a:ext cx="576064" cy="288032"/>
          </a:xfrm>
          <a:prstGeom prst="rightArrow">
            <a:avLst/>
          </a:prstGeom>
          <a:solidFill>
            <a:srgbClr val="E2A9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1824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09A2332D-A06A-4065-947B-45E1441A9B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162" r="983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75">
            <a:extLst>
              <a:ext uri="{FF2B5EF4-FFF2-40B4-BE49-F238E27FC236}">
                <a16:creationId xmlns:a16="http://schemas.microsoft.com/office/drawing/2014/main" id="{C196871E-8BC4-4347-934A-5EC929BB82AC}"/>
              </a:ext>
            </a:extLst>
          </p:cNvPr>
          <p:cNvSpPr/>
          <p:nvPr/>
        </p:nvSpPr>
        <p:spPr>
          <a:xfrm>
            <a:off x="-36512" y="-9331"/>
            <a:ext cx="6444208" cy="6973422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6000">
                <a:schemeClr val="accent1">
                  <a:lumMod val="75000"/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16" tIns="34289" rIns="68516" bIns="34289" rtlCol="0" anchor="ctr"/>
          <a:lstStyle/>
          <a:p>
            <a:pPr algn="ctr" defTabSz="685069" latinLnBrk="0">
              <a:defRPr/>
            </a:pPr>
            <a:endParaRPr lang="en-US" sz="14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8E6D2-DFEB-48F6-AD8C-EF5F89292AEE}"/>
              </a:ext>
            </a:extLst>
          </p:cNvPr>
          <p:cNvSpPr txBox="1"/>
          <p:nvPr/>
        </p:nvSpPr>
        <p:spPr>
          <a:xfrm>
            <a:off x="978687" y="3266954"/>
            <a:ext cx="2225161" cy="479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069">
              <a:lnSpc>
                <a:spcPct val="120000"/>
              </a:lnSpc>
            </a:pPr>
            <a:r>
              <a:rPr lang="en-US" altLang="ko-KR" sz="2800" b="1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02.</a:t>
            </a:r>
            <a:r>
              <a:rPr lang="en-US" altLang="ko-KR" sz="2800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     </a:t>
            </a:r>
            <a:r>
              <a:rPr lang="ko-KR" altLang="en-US" sz="2800" spc="-53" dirty="0">
                <a:ln>
                  <a:solidFill>
                    <a:srgbClr val="B42A34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프로세스</a:t>
            </a:r>
          </a:p>
        </p:txBody>
      </p:sp>
    </p:spTree>
    <p:extLst>
      <p:ext uri="{BB962C8B-B14F-4D97-AF65-F5344CB8AC3E}">
        <p14:creationId xmlns:p14="http://schemas.microsoft.com/office/powerpoint/2010/main" val="66433405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2A34"/>
      </a:accent1>
      <a:accent2>
        <a:srgbClr val="CF6F5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마켓 산스">
      <a:majorFont>
        <a:latin typeface="G마켓 산스 TTF Bold"/>
        <a:ea typeface="G마켓 산스 TTF Bold"/>
        <a:cs typeface=""/>
      </a:majorFont>
      <a:minorFont>
        <a:latin typeface="G마켓 산스 TTF Medium"/>
        <a:ea typeface="G마켓 산스 TTF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</TotalTime>
  <Words>1289</Words>
  <Application>Microsoft Macintosh PowerPoint</Application>
  <PresentationFormat>화면 슬라이드 쇼(4:3)</PresentationFormat>
  <Paragraphs>257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Apple SD Gothic Neo</vt:lpstr>
      <vt:lpstr>G마켓 산스 TTF Bold</vt:lpstr>
      <vt:lpstr>G마켓 산스 TTF Medium</vt:lpstr>
      <vt:lpstr>Malgun Gothic</vt:lpstr>
      <vt:lpstr>RomanT</vt:lpstr>
      <vt:lpstr>Arial</vt:lpstr>
      <vt:lpstr>Calibri</vt:lpstr>
      <vt:lpstr>DM Sans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Chae</dc:creator>
  <cp:lastModifiedBy>조현욱</cp:lastModifiedBy>
  <cp:revision>84</cp:revision>
  <dcterms:created xsi:type="dcterms:W3CDTF">2023-05-03T15:52:08Z</dcterms:created>
  <dcterms:modified xsi:type="dcterms:W3CDTF">2023-06-04T13:19:54Z</dcterms:modified>
</cp:coreProperties>
</file>